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0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96" r:id="rId9"/>
    <p:sldId id="264" r:id="rId10"/>
    <p:sldId id="265" r:id="rId11"/>
    <p:sldId id="297" r:id="rId12"/>
    <p:sldId id="298" r:id="rId13"/>
    <p:sldId id="299" r:id="rId14"/>
    <p:sldId id="317" r:id="rId15"/>
    <p:sldId id="267" r:id="rId16"/>
    <p:sldId id="310" r:id="rId17"/>
    <p:sldId id="295" r:id="rId18"/>
    <p:sldId id="293" r:id="rId19"/>
    <p:sldId id="294" r:id="rId20"/>
    <p:sldId id="268" r:id="rId21"/>
    <p:sldId id="313" r:id="rId22"/>
    <p:sldId id="279" r:id="rId23"/>
    <p:sldId id="315" r:id="rId24"/>
    <p:sldId id="316" r:id="rId25"/>
    <p:sldId id="280" r:id="rId26"/>
    <p:sldId id="269" r:id="rId27"/>
    <p:sldId id="287" r:id="rId28"/>
    <p:sldId id="27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4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昀葦 林" initials="昀葦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128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-1248" y="-112"/>
      </p:cViewPr>
      <p:guideLst>
        <p:guide orient="horz" pos="2160"/>
        <p:guide orient="horz" pos="232"/>
        <p:guide orient="horz" pos="4088"/>
        <p:guide pos="2880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5BE50-3B33-4E2E-8454-7875194C3A4C}" type="datetimeFigureOut">
              <a:rPr lang="zh-TW" altLang="en-US" smtClean="0"/>
              <a:t>19/3/15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0A5B7-DEF1-45D8-A359-0CFEDE36F2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37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我們會由動機目的到研究方法、成品展示，以及未來展望作報告</a:t>
            </a:r>
          </a:p>
        </p:txBody>
      </p:sp>
    </p:spTree>
    <p:extLst>
      <p:ext uri="{BB962C8B-B14F-4D97-AF65-F5344CB8AC3E}">
        <p14:creationId xmlns:p14="http://schemas.microsoft.com/office/powerpoint/2010/main" val="313385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19/3/15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348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0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79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3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714341" y="-12701"/>
            <a:ext cx="78697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76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10"/>
            <a:ext cx="9144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242647" y="6357257"/>
            <a:ext cx="8901353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242648" y="6349288"/>
            <a:ext cx="423837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537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2911736" y="1181451"/>
            <a:ext cx="3371328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8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6011443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5804409" y="1"/>
            <a:ext cx="3339591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253" y="258234"/>
            <a:ext cx="3651088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18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539944" y="171547"/>
            <a:ext cx="604056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18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282576" y="5989475"/>
            <a:ext cx="1470025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200" b="1" dirty="0"/>
              <a:t>LOGO&amp;PIC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5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3" y="182446"/>
            <a:ext cx="63030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kumimoji="1" lang="en-US" altLang="zh-CN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75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13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3"/>
            <a:ext cx="1051501" cy="2592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4"/>
            <a:ext cx="5305759" cy="3183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05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lang="zh-CN" altLang="en-US" sz="105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en-US" altLang="zh-CN" sz="105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63030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kumimoji="1" lang="en-US" altLang="zh-CN" sz="75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75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315889" y="4458725"/>
            <a:ext cx="2512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kumimoji="1" lang="zh-CN" altLang="en-US" sz="1000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000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000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27832"/>
            <a:ext cx="2286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5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1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1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8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9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3" r:id="rId14"/>
    <p:sldLayoutId id="2147483684" r:id="rId15"/>
    <p:sldLayoutId id="2147483680" r:id="rId16"/>
    <p:sldLayoutId id="2147483681" r:id="rId17"/>
    <p:sldLayoutId id="2147483682" r:id="rId18"/>
    <p:sldLayoutId id="2147483662" r:id="rId19"/>
    <p:sldLayoutId id="2147483664" r:id="rId20"/>
    <p:sldLayoutId id="2147483663" r:id="rId21"/>
    <p:sldLayoutId id="214748366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18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microsoft.com/office/2007/relationships/hdphoto" Target="../media/hdphoto1.wdp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microsoft.com/office/2007/relationships/hdphoto" Target="../media/hdphoto2.wdp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4"/>
          <p:cNvSpPr txBox="1"/>
          <p:nvPr/>
        </p:nvSpPr>
        <p:spPr>
          <a:xfrm>
            <a:off x="2075428" y="1849663"/>
            <a:ext cx="514756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>
              <a:defRPr sz="4800" b="1"/>
            </a:pPr>
            <a:r>
              <a:rPr sz="3600" dirty="0" err="1">
                <a:latin typeface="微软雅黑"/>
                <a:ea typeface="微软雅黑"/>
                <a:cs typeface="微软雅黑"/>
                <a:sym typeface="微软雅黑"/>
              </a:rPr>
              <a:t>結合意見探勘與情境感知</a:t>
            </a:r>
            <a:endParaRPr sz="36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 algn="ctr">
              <a:defRPr sz="4800" b="1"/>
            </a:pPr>
            <a:r>
              <a:rPr sz="3600" dirty="0" err="1">
                <a:latin typeface="微软雅黑"/>
                <a:ea typeface="微软雅黑"/>
                <a:cs typeface="微软雅黑"/>
                <a:sym typeface="微软雅黑"/>
              </a:rPr>
              <a:t>Chatbot推薦系統</a:t>
            </a:r>
            <a:endParaRPr sz="3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00" name="指導教授  吳政瑋"/>
          <p:cNvSpPr txBox="1"/>
          <p:nvPr/>
        </p:nvSpPr>
        <p:spPr>
          <a:xfrm>
            <a:off x="3088600" y="4437698"/>
            <a:ext cx="1665839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 b="1"/>
            </a:lvl1pPr>
          </a:lstStyle>
          <a:p>
            <a:r>
              <a:rPr sz="1650"/>
              <a:t>指導教授  吳政瑋</a:t>
            </a:r>
          </a:p>
        </p:txBody>
      </p:sp>
      <p:sp>
        <p:nvSpPr>
          <p:cNvPr id="101" name="組員  黃劍韜 羅傑 林昀葦 張翔捷 陳彥樺"/>
          <p:cNvSpPr txBox="1"/>
          <p:nvPr/>
        </p:nvSpPr>
        <p:spPr>
          <a:xfrm>
            <a:off x="3095506" y="4799648"/>
            <a:ext cx="3801039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 b="1"/>
            </a:lvl1pPr>
          </a:lstStyle>
          <a:p>
            <a:r>
              <a:rPr sz="1650"/>
              <a:t>組員  黃劍韜 羅傑 林昀葦 張翔捷 陳彥樺</a:t>
            </a:r>
          </a:p>
        </p:txBody>
      </p:sp>
      <p:pic>
        <p:nvPicPr>
          <p:cNvPr id="102" name="8972902664790.jpg" descr="897290266479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059" y="1849663"/>
            <a:ext cx="1021679" cy="99273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隊伍名稱  不吃飽哪有力氣減肥"/>
          <p:cNvSpPr txBox="1"/>
          <p:nvPr/>
        </p:nvSpPr>
        <p:spPr>
          <a:xfrm>
            <a:off x="3088600" y="4075748"/>
            <a:ext cx="2935417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 b="1"/>
            </a:lvl1pPr>
          </a:lstStyle>
          <a:p>
            <a:r>
              <a:rPr sz="1650"/>
              <a:t>隊伍名稱  不吃飽哪有力氣減肥</a:t>
            </a:r>
          </a:p>
        </p:txBody>
      </p:sp>
    </p:spTree>
    <p:extLst>
      <p:ext uri="{BB962C8B-B14F-4D97-AF65-F5344CB8AC3E}">
        <p14:creationId xmlns:p14="http://schemas.microsoft.com/office/powerpoint/2010/main" val="2992253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電影APP太多…"/>
          <p:cNvSpPr txBox="1">
            <a:spLocks noGrp="1"/>
          </p:cNvSpPr>
          <p:nvPr>
            <p:ph type="title" idx="4294967295"/>
          </p:nvPr>
        </p:nvSpPr>
        <p:spPr>
          <a:xfrm>
            <a:off x="0" y="1101725"/>
            <a:ext cx="5391150" cy="2393950"/>
          </a:xfrm>
          <a:prstGeom prst="rect">
            <a:avLst/>
          </a:prstGeom>
        </p:spPr>
        <p:txBody>
          <a:bodyPr lIns="38100" tIns="38100" rIns="38100" bIns="38100" anchor="t">
            <a:normAutofit fontScale="90000"/>
          </a:bodyPr>
          <a:lstStyle/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r>
              <a:t>電影APP太多</a:t>
            </a:r>
          </a:p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endParaRPr/>
          </a:p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r>
              <a:t>但卻沒有一家真正了解</a:t>
            </a:r>
          </a:p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endParaRPr/>
          </a:p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r>
              <a:t>你的需求</a:t>
            </a:r>
          </a:p>
        </p:txBody>
      </p:sp>
      <p:pic>
        <p:nvPicPr>
          <p:cNvPr id="14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2098" y="3024154"/>
            <a:ext cx="2658146" cy="2658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7759" y="1477990"/>
            <a:ext cx="19050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0260" y="2435244"/>
            <a:ext cx="2658146" cy="26581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768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現有電影APP的缺點"/>
          <p:cNvSpPr txBox="1"/>
          <p:nvPr/>
        </p:nvSpPr>
        <p:spPr>
          <a:xfrm>
            <a:off x="2412255" y="918120"/>
            <a:ext cx="4331314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/>
              <a:t>現有電影APP的缺點</a:t>
            </a:r>
          </a:p>
        </p:txBody>
      </p:sp>
      <p:sp>
        <p:nvSpPr>
          <p:cNvPr id="149" name="大部分機器人…"/>
          <p:cNvSpPr txBox="1"/>
          <p:nvPr/>
        </p:nvSpPr>
        <p:spPr>
          <a:xfrm>
            <a:off x="5112493" y="2371724"/>
            <a:ext cx="3950613" cy="192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大部分機器人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無法處理要求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endParaRPr sz="3000"/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指令下達實際也沒效果</a:t>
            </a:r>
          </a:p>
        </p:txBody>
      </p:sp>
      <p:pic>
        <p:nvPicPr>
          <p:cNvPr id="150" name="Screenshot_20181207-001645_Samsung Internet.jpg" descr="Screenshot_20181207-001645_Samsung Intern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8938" y="1701288"/>
            <a:ext cx="2028816" cy="417034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151" name="8973204959610.jpg" descr="89732049596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104" y="1680304"/>
            <a:ext cx="2025095" cy="42123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476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creenshot_20181207-003404.jpg" descr="Screenshot_20181207-0034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1704975"/>
            <a:ext cx="2028825" cy="417036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154" name="Screenshot_20181207-003349.jpg" descr="Screenshot_20181207-00334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4175" y="1704975"/>
            <a:ext cx="2028825" cy="417036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155" name="無法判斷用戶位置…"/>
          <p:cNvSpPr txBox="1"/>
          <p:nvPr/>
        </p:nvSpPr>
        <p:spPr>
          <a:xfrm>
            <a:off x="5157936" y="2999581"/>
            <a:ext cx="3888302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無法判斷用戶位置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endParaRPr sz="3000"/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電影排序複雜無意義</a:t>
            </a:r>
          </a:p>
        </p:txBody>
      </p:sp>
      <p:sp>
        <p:nvSpPr>
          <p:cNvPr id="156" name="現有電影APP的缺點"/>
          <p:cNvSpPr txBox="1"/>
          <p:nvPr/>
        </p:nvSpPr>
        <p:spPr>
          <a:xfrm>
            <a:off x="2412255" y="918120"/>
            <a:ext cx="4331314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/>
              <a:t>現有電影APP的缺點</a:t>
            </a:r>
          </a:p>
        </p:txBody>
      </p:sp>
    </p:spTree>
    <p:extLst>
      <p:ext uri="{BB962C8B-B14F-4D97-AF65-F5344CB8AC3E}">
        <p14:creationId xmlns:p14="http://schemas.microsoft.com/office/powerpoint/2010/main" val="2150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現有電影APP的缺點"/>
          <p:cNvSpPr txBox="1"/>
          <p:nvPr/>
        </p:nvSpPr>
        <p:spPr>
          <a:xfrm>
            <a:off x="2412255" y="918120"/>
            <a:ext cx="4331314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/>
              <a:t>現有電影APP的缺點</a:t>
            </a:r>
          </a:p>
        </p:txBody>
      </p:sp>
      <p:pic>
        <p:nvPicPr>
          <p:cNvPr id="159" name="8973218296378.jpg" descr="897321829637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1" y="1706218"/>
            <a:ext cx="2025095" cy="421231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並沒有依照使用者喜好…"/>
          <p:cNvSpPr txBox="1"/>
          <p:nvPr/>
        </p:nvSpPr>
        <p:spPr>
          <a:xfrm>
            <a:off x="3218566" y="2316948"/>
            <a:ext cx="5192138" cy="2385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並沒有依照使用者喜好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endParaRPr sz="3000"/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對電影進行推薦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endParaRPr sz="3000"/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漏失了原本可能有的大量商機</a:t>
            </a:r>
          </a:p>
        </p:txBody>
      </p:sp>
    </p:spTree>
    <p:extLst>
      <p:ext uri="{BB962C8B-B14F-4D97-AF65-F5344CB8AC3E}">
        <p14:creationId xmlns:p14="http://schemas.microsoft.com/office/powerpoint/2010/main" val="27793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</a:rPr>
              <a:t>作品四大特點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2805882" y="2180097"/>
            <a:ext cx="3532236" cy="2792876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=""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26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=""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=""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=""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=""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26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6220188" y="2395325"/>
            <a:ext cx="2814970" cy="1003692"/>
            <a:chOff x="-475010" y="1006457"/>
            <a:chExt cx="4241713" cy="1338257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006457"/>
              <a:ext cx="42417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情境感知</a:t>
              </a:r>
              <a:endParaRPr lang="ko-KR" altLang="en-US" sz="1950" b="1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62303" y="1482939"/>
              <a:ext cx="422629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以智能手機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感知用戶即時情境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 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(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所處地點、所處時間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)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，依據用戶當前情境提供適當服務。</a:t>
              </a:r>
              <a:endParaRPr lang="en-US" altLang="ko-KR" sz="1200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7293221" y="2036495"/>
            <a:ext cx="424644" cy="424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=""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7398516" y="2166981"/>
            <a:ext cx="214055" cy="15645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6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6338119" y="4291934"/>
            <a:ext cx="2642879" cy="1136157"/>
            <a:chOff x="-475010" y="1006457"/>
            <a:chExt cx="4241713" cy="1514876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006457"/>
              <a:ext cx="42417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個人化推薦</a:t>
              </a:r>
              <a:endParaRPr lang="ko-KR" altLang="en-US" sz="1950" b="1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474893"/>
              <a:ext cx="422629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結合 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User Profile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、意見探勘結果、情境感知、</a:t>
              </a:r>
              <a:r>
                <a:rPr lang="en-US" altLang="zh-TW" sz="1200" dirty="0" err="1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ChatBot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 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技術提供不同用戶個人化服務及推薦。</a:t>
              </a:r>
              <a:endParaRPr lang="en-US" altLang="ko-KR" sz="1200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  <a:p>
              <a:pPr algn="ctr"/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7340927" y="3933104"/>
            <a:ext cx="424644" cy="424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209786" y="2382945"/>
            <a:ext cx="2642952" cy="1006478"/>
            <a:chOff x="-498482" y="981057"/>
            <a:chExt cx="4342166" cy="1341971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981057"/>
              <a:ext cx="42417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意見探勘</a:t>
              </a:r>
              <a:endParaRPr lang="ko-KR" altLang="en-US" sz="1950" b="1" dirty="0">
                <a:latin typeface="王漢宗細黑體繁" panose="02000500000000000000" pitchFamily="2" charset="-120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98482" y="1461253"/>
              <a:ext cx="434216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使用爬蟲技術抓取 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Open Data,</a:t>
              </a:r>
            </a:p>
            <a:p>
              <a:pPr algn="di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結合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文本情緒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、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評論星等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、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按讚噓數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分析群眾意見，對上映電影進行評分。</a:t>
              </a:r>
              <a:endParaRPr lang="en-US" altLang="ko-KR" sz="1200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302655" y="1954679"/>
            <a:ext cx="424644" cy="424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209786" y="4139108"/>
            <a:ext cx="2596096" cy="1185043"/>
            <a:chOff x="-475010" y="1006456"/>
            <a:chExt cx="4241713" cy="1580057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006456"/>
              <a:ext cx="42417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950" b="1" dirty="0" err="1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ChatBot</a:t>
              </a:r>
              <a:r>
                <a:rPr lang="en-US" altLang="zh-TW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 </a:t>
              </a:r>
              <a:r>
                <a:rPr lang="zh-TW" altLang="en-US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互動式商務</a:t>
              </a:r>
              <a:endParaRPr lang="ko-KR" altLang="en-US" sz="1950" b="1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478517"/>
              <a:ext cx="422629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提供用戶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電影即時資訊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、以互動式</a:t>
              </a:r>
              <a:r>
                <a:rPr lang="en-US" altLang="zh-TW" sz="1200" dirty="0" err="1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ChatBot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 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快速收集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/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解決用戶需求。紀錄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/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分析用戶指尖行為，提供業者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主動式精準行銷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。</a:t>
              </a:r>
              <a:endParaRPr lang="en-US" altLang="ko-KR" sz="1200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253402" y="3748379"/>
            <a:ext cx="424644" cy="424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=""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333972" y="3843184"/>
            <a:ext cx="252958" cy="2216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6"/>
          </a:p>
        </p:txBody>
      </p:sp>
      <p:sp>
        <p:nvSpPr>
          <p:cNvPr id="32" name="Pie 2">
            <a:extLst>
              <a:ext uri="{FF2B5EF4-FFF2-40B4-BE49-F238E27FC236}">
                <a16:creationId xmlns=""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7426171" y="4020473"/>
            <a:ext cx="254162" cy="249906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6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=""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379921" y="2044648"/>
            <a:ext cx="270112" cy="26823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0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2550" y="2670309"/>
            <a:ext cx="3238901" cy="89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450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450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395282512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869680" y="5723751"/>
            <a:ext cx="274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2</a:t>
            </a:r>
            <a:endParaRPr lang="zh-TW" altLang="en-US" sz="1350" dirty="0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1E2A9C4-0002-4266-8D04-C08FA2889A4A}"/>
              </a:ext>
            </a:extLst>
          </p:cNvPr>
          <p:cNvSpPr/>
          <p:nvPr/>
        </p:nvSpPr>
        <p:spPr>
          <a:xfrm>
            <a:off x="1480324" y="972588"/>
            <a:ext cx="6267137" cy="4543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E790772-A007-44BB-B1CC-13809EE5B212}"/>
              </a:ext>
            </a:extLst>
          </p:cNvPr>
          <p:cNvSpPr/>
          <p:nvPr/>
        </p:nvSpPr>
        <p:spPr>
          <a:xfrm>
            <a:off x="-23083" y="871913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7" name="椭圆 2">
            <a:extLst>
              <a:ext uri="{FF2B5EF4-FFF2-40B4-BE49-F238E27FC236}">
                <a16:creationId xmlns="" xmlns:a16="http://schemas.microsoft.com/office/drawing/2014/main" id="{B5B911FE-4B95-40AA-BF5A-049063BFAC09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8" name="你   喜歡…">
            <a:extLst>
              <a:ext uri="{FF2B5EF4-FFF2-40B4-BE49-F238E27FC236}">
                <a16:creationId xmlns="" xmlns:a16="http://schemas.microsoft.com/office/drawing/2014/main" id="{4DE0A397-0EAE-4ABE-AE4D-E7C6EBCCBAC4}"/>
              </a:ext>
            </a:extLst>
          </p:cNvPr>
          <p:cNvSpPr txBox="1">
            <a:spLocks/>
          </p:cNvSpPr>
          <p:nvPr/>
        </p:nvSpPr>
        <p:spPr>
          <a:xfrm>
            <a:off x="3085176" y="620602"/>
            <a:ext cx="2973648" cy="922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pPr algn="ctr" defTabSz="342900">
              <a:defRPr/>
            </a:pPr>
            <a:r>
              <a:rPr lang="zh-TW" altLang="en-US" sz="2400" kern="0" cap="all" spc="156" dirty="0">
                <a:solidFill>
                  <a:schemeClr val="accent4">
                    <a:lumMod val="50000"/>
                  </a:schemeClr>
                </a:solidFill>
                <a:sym typeface="Baskerville"/>
              </a:rPr>
              <a:t>開放式資料來源</a:t>
            </a:r>
          </a:p>
        </p:txBody>
      </p:sp>
      <p:pic>
        <p:nvPicPr>
          <p:cNvPr id="9" name="圖片 8" descr="一張含有 電子用品, 螢幕擷取畫面 的圖片&#10;&#10;描述是以高可信度產生">
            <a:extLst>
              <a:ext uri="{FF2B5EF4-FFF2-40B4-BE49-F238E27FC236}">
                <a16:creationId xmlns="" xmlns:a16="http://schemas.microsoft.com/office/drawing/2014/main" id="{08DFC3F9-748F-4975-89FD-2528318CC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6" b="12384"/>
          <a:stretch/>
        </p:blipFill>
        <p:spPr>
          <a:xfrm>
            <a:off x="6315571" y="2255041"/>
            <a:ext cx="2143772" cy="3745709"/>
          </a:xfrm>
          <a:prstGeom prst="rect">
            <a:avLst/>
          </a:prstGeom>
        </p:spPr>
      </p:pic>
      <p:sp>
        <p:nvSpPr>
          <p:cNvPr id="11" name="椭圆 2">
            <a:extLst>
              <a:ext uri="{FF2B5EF4-FFF2-40B4-BE49-F238E27FC236}">
                <a16:creationId xmlns="" xmlns:a16="http://schemas.microsoft.com/office/drawing/2014/main" id="{6A81D9AA-688C-48FA-9F67-ABF1BEAE9AC7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2" name="想看電影卻又總是踩雷？">
            <a:extLst>
              <a:ext uri="{FF2B5EF4-FFF2-40B4-BE49-F238E27FC236}">
                <a16:creationId xmlns="" xmlns:a16="http://schemas.microsoft.com/office/drawing/2014/main" id="{E807E453-7325-4731-9E1C-22369EF395C6}"/>
              </a:ext>
            </a:extLst>
          </p:cNvPr>
          <p:cNvSpPr txBox="1">
            <a:spLocks/>
          </p:cNvSpPr>
          <p:nvPr/>
        </p:nvSpPr>
        <p:spPr>
          <a:xfrm>
            <a:off x="3085176" y="1413348"/>
            <a:ext cx="2973648" cy="6598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352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8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100" dirty="0"/>
              <a:t>爛番茄</a:t>
            </a:r>
            <a:endParaRPr lang="en-US" altLang="zh-TW" sz="2100" dirty="0"/>
          </a:p>
          <a:p>
            <a:r>
              <a:rPr lang="zh-TW" altLang="en-US" sz="2100" dirty="0"/>
              <a:t>（</a:t>
            </a:r>
            <a:r>
              <a:rPr lang="en-US" altLang="zh-TW" sz="2100" dirty="0"/>
              <a:t>Rotten Tomatoes</a:t>
            </a:r>
            <a:r>
              <a:rPr lang="zh-TW" altLang="en-US" sz="2100" dirty="0"/>
              <a:t>）</a:t>
            </a:r>
            <a:endParaRPr lang="en-US" sz="2100" dirty="0"/>
          </a:p>
        </p:txBody>
      </p:sp>
      <p:pic>
        <p:nvPicPr>
          <p:cNvPr id="13" name="圖片 12" descr="一張含有 螢幕擷取畫面 的圖片&#10;&#10;描述是以非常高的可信度產生">
            <a:extLst>
              <a:ext uri="{FF2B5EF4-FFF2-40B4-BE49-F238E27FC236}">
                <a16:creationId xmlns="" xmlns:a16="http://schemas.microsoft.com/office/drawing/2014/main" id="{B891AA10-EE55-4DF3-99B4-42DC00928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6" b="14058"/>
          <a:stretch/>
        </p:blipFill>
        <p:spPr>
          <a:xfrm>
            <a:off x="590320" y="2285400"/>
            <a:ext cx="2108297" cy="3684992"/>
          </a:xfrm>
          <a:prstGeom prst="rect">
            <a:avLst/>
          </a:prstGeom>
        </p:spPr>
      </p:pic>
      <p:sp>
        <p:nvSpPr>
          <p:cNvPr id="14" name="想看電影卻又總是踩雷？">
            <a:extLst>
              <a:ext uri="{FF2B5EF4-FFF2-40B4-BE49-F238E27FC236}">
                <a16:creationId xmlns="" xmlns:a16="http://schemas.microsoft.com/office/drawing/2014/main" id="{0A264466-3CB3-4B53-B413-142708A280BB}"/>
              </a:ext>
            </a:extLst>
          </p:cNvPr>
          <p:cNvSpPr txBox="1">
            <a:spLocks/>
          </p:cNvSpPr>
          <p:nvPr/>
        </p:nvSpPr>
        <p:spPr>
          <a:xfrm>
            <a:off x="662866" y="1646255"/>
            <a:ext cx="3565746" cy="6797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52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8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/>
              <a:t>Yahoo</a:t>
            </a:r>
            <a:r>
              <a:rPr lang="zh-TW" altLang="zh-TW" sz="1800" dirty="0"/>
              <a:t>奇摩電影網站</a:t>
            </a:r>
          </a:p>
        </p:txBody>
      </p:sp>
      <p:sp>
        <p:nvSpPr>
          <p:cNvPr id="15" name="想看電影卻又總是踩雷？">
            <a:extLst>
              <a:ext uri="{FF2B5EF4-FFF2-40B4-BE49-F238E27FC236}">
                <a16:creationId xmlns="" xmlns:a16="http://schemas.microsoft.com/office/drawing/2014/main" id="{33808E94-94CB-4880-AA57-CC40C02B5BBF}"/>
              </a:ext>
            </a:extLst>
          </p:cNvPr>
          <p:cNvSpPr txBox="1">
            <a:spLocks/>
          </p:cNvSpPr>
          <p:nvPr/>
        </p:nvSpPr>
        <p:spPr>
          <a:xfrm>
            <a:off x="5931210" y="1457400"/>
            <a:ext cx="3024065" cy="8431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352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8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325" dirty="0"/>
              <a:t>IMDb</a:t>
            </a:r>
            <a:r>
              <a:rPr lang="zh-TW" altLang="en-US" sz="2325" dirty="0"/>
              <a:t>網路電影資料庫</a:t>
            </a:r>
            <a:endParaRPr lang="en-US" altLang="zh-TW" sz="2325" dirty="0"/>
          </a:p>
          <a:p>
            <a:pPr algn="ctr"/>
            <a:endParaRPr lang="en-US" altLang="zh-TW" sz="2325" dirty="0"/>
          </a:p>
          <a:p>
            <a:r>
              <a:rPr lang="zh-TW" altLang="en-US" sz="2325" dirty="0"/>
              <a:t> </a:t>
            </a:r>
            <a:r>
              <a:rPr lang="en-US" altLang="zh-TW" sz="2325" dirty="0"/>
              <a:t>(Internet </a:t>
            </a:r>
            <a:r>
              <a:rPr lang="en-US" altLang="zh-TW" sz="2325" dirty="0" err="1"/>
              <a:t>MovieDatabase</a:t>
            </a:r>
            <a:r>
              <a:rPr lang="en-US" altLang="zh-TW" sz="2325" dirty="0"/>
              <a:t>)</a:t>
            </a:r>
            <a:r>
              <a:rPr lang="zh-TW" altLang="en-US" sz="1800" dirty="0"/>
              <a:t/>
            </a:r>
            <a:br>
              <a:rPr lang="zh-TW" altLang="en-US" sz="1800" dirty="0"/>
            </a:br>
            <a:endParaRPr lang="zh-TW" altLang="en-US" sz="1800" dirty="0"/>
          </a:p>
        </p:txBody>
      </p:sp>
      <p:pic>
        <p:nvPicPr>
          <p:cNvPr id="17" name="圖片 16" descr="一張含有 螢幕擷取畫面 的圖片&#10;&#10;描述是以非常高的可信度產生">
            <a:extLst>
              <a:ext uri="{FF2B5EF4-FFF2-40B4-BE49-F238E27FC236}">
                <a16:creationId xmlns="" xmlns:a16="http://schemas.microsoft.com/office/drawing/2014/main" id="{7C8ED1B6-EDCC-4C41-AD57-416C14ADBA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6" b="23560"/>
          <a:stretch/>
        </p:blipFill>
        <p:spPr>
          <a:xfrm>
            <a:off x="3334189" y="2321761"/>
            <a:ext cx="2472770" cy="36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902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=""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2932110" y="2028534"/>
            <a:ext cx="3289336" cy="3289336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=""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3179429" y="2281992"/>
            <a:ext cx="2782421" cy="2782421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6954730" y="2593637"/>
            <a:ext cx="405000" cy="2597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6" name="Block Arc 5">
            <a:extLst>
              <a:ext uri="{FF2B5EF4-FFF2-40B4-BE49-F238E27FC236}">
                <a16:creationId xmlns=""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3179429" y="2281992"/>
            <a:ext cx="2782421" cy="2782421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6954730" y="2138171"/>
            <a:ext cx="405000" cy="2597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8" name="Block Arc 7">
            <a:extLst>
              <a:ext uri="{FF2B5EF4-FFF2-40B4-BE49-F238E27FC236}">
                <a16:creationId xmlns=""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3179429" y="2281992"/>
            <a:ext cx="2782421" cy="2782421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1793660" y="2584249"/>
            <a:ext cx="405000" cy="26158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10" name="Block Arc 9">
            <a:extLst>
              <a:ext uri="{FF2B5EF4-FFF2-40B4-BE49-F238E27FC236}">
                <a16:creationId xmlns=""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3179429" y="2281992"/>
            <a:ext cx="2782421" cy="2782421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1793660" y="2128783"/>
            <a:ext cx="405000" cy="26158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3940" y="3558330"/>
            <a:ext cx="1130664" cy="2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56120" y="3558330"/>
            <a:ext cx="1130664" cy="2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3375852" y="2491973"/>
            <a:ext cx="2378156" cy="2309483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088" b="1" dirty="0">
                  <a:solidFill>
                    <a:schemeClr val="bg1"/>
                  </a:solidFill>
                  <a:cs typeface="Arial" pitchFamily="34" charset="0"/>
                </a:rPr>
                <a:t>CONTEXT AWARE</a:t>
              </a:r>
              <a:endParaRPr lang="ko-KR" altLang="en-US" sz="1088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088" b="1" dirty="0">
                  <a:solidFill>
                    <a:schemeClr val="bg1"/>
                  </a:solidFill>
                  <a:cs typeface="Arial" pitchFamily="34" charset="0"/>
                </a:rPr>
                <a:t>OPINION MINING</a:t>
              </a:r>
              <a:endParaRPr lang="ko-KR" altLang="en-US" sz="1088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088" b="1" dirty="0">
                  <a:solidFill>
                    <a:schemeClr val="bg1"/>
                  </a:solidFill>
                  <a:cs typeface="Arial" pitchFamily="34" charset="0"/>
                </a:rPr>
                <a:t>INTERACTIVE CHATBOT</a:t>
              </a:r>
              <a:endParaRPr lang="ko-KR" altLang="en-US" sz="1088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088" b="1" dirty="0">
                  <a:solidFill>
                    <a:schemeClr val="bg1"/>
                  </a:solidFill>
                  <a:cs typeface="Arial" pitchFamily="34" charset="0"/>
                </a:rPr>
                <a:t>RECOMMENDATION</a:t>
              </a:r>
              <a:endParaRPr lang="ko-KR" altLang="en-US" sz="1088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683312" y="4414580"/>
            <a:ext cx="2243879" cy="601835"/>
            <a:chOff x="3013862" y="4560313"/>
            <a:chExt cx="1823203" cy="802445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3862" y="4624096"/>
              <a:ext cx="1823203" cy="73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000" b="1" dirty="0">
                  <a:ea typeface="王漢宗細黑體繁" panose="02000500000000000000"/>
                </a:rPr>
                <a:t>網路爬蟲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688232" y="2268094"/>
            <a:ext cx="2297553" cy="631419"/>
            <a:chOff x="3017859" y="4605578"/>
            <a:chExt cx="1866816" cy="841891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605578"/>
              <a:ext cx="186681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708805"/>
              <a:ext cx="18668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意見探勘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6156279" y="4458053"/>
            <a:ext cx="2299489" cy="553998"/>
            <a:chOff x="3037896" y="4283314"/>
            <a:chExt cx="1870812" cy="738662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4"/>
              <a:ext cx="18708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73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推薦系統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AFB504E-F980-4E31-97CE-D8D365FA7AC9}"/>
              </a:ext>
            </a:extLst>
          </p:cNvPr>
          <p:cNvSpPr txBox="1"/>
          <p:nvPr/>
        </p:nvSpPr>
        <p:spPr>
          <a:xfrm>
            <a:off x="6156279" y="2318353"/>
            <a:ext cx="2299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rPr>
              <a:t>情境感知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王漢宗細黑體繁" panose="02000500000000000000" pitchFamily="2" charset="-120"/>
              <a:ea typeface="王漢宗細黑體繁" panose="02000500000000000000" pitchFamily="2" charset="-120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1608667" y="1010499"/>
            <a:ext cx="5842001" cy="7040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27000" tIns="0" rIns="27000" bIns="0" rtlCol="0">
            <a:spAutoFit/>
          </a:bodyPr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結合意見探勘與情境感知</a:t>
            </a:r>
            <a:r>
              <a:rPr lang="en-US" altLang="zh-TW" sz="2100" b="1" dirty="0" err="1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ChatBot</a:t>
            </a:r>
            <a:r>
              <a:rPr lang="en-US" altLang="zh-TW" sz="825" b="1" dirty="0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 </a:t>
            </a:r>
            <a:r>
              <a:rPr lang="zh-TW" altLang="en-US" sz="2100" b="1" dirty="0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推薦系統</a:t>
            </a:r>
            <a:endParaRPr lang="en-US" altLang="zh-TW" sz="2100" b="1" dirty="0">
              <a:solidFill>
                <a:schemeClr val="bg1"/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  <a:cs typeface="Iskoola Pota" panose="020B0502040204020203" pitchFamily="34" charset="0"/>
            </a:endParaRPr>
          </a:p>
          <a:p>
            <a:pPr algn="ctr"/>
            <a:r>
              <a:rPr lang="en-US" altLang="zh-TW" sz="2475" b="1" dirty="0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iMovie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3600276" y="3304703"/>
            <a:ext cx="2297552" cy="539085"/>
            <a:chOff x="3017859" y="4605578"/>
            <a:chExt cx="1866815" cy="71878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605578"/>
              <a:ext cx="186681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708805"/>
              <a:ext cx="175999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人工智慧技術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488C2020-BD26-4ADE-A22C-84029841FCC9}"/>
              </a:ext>
            </a:extLst>
          </p:cNvPr>
          <p:cNvSpPr/>
          <p:nvPr/>
        </p:nvSpPr>
        <p:spPr>
          <a:xfrm>
            <a:off x="-23083" y="871913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33" name="椭圆 2">
            <a:extLst>
              <a:ext uri="{FF2B5EF4-FFF2-40B4-BE49-F238E27FC236}">
                <a16:creationId xmlns="" xmlns:a16="http://schemas.microsoft.com/office/drawing/2014/main" id="{3825BF0C-D74A-42B3-837D-2E8317A29D4E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4" name="椭圆 2">
            <a:extLst>
              <a:ext uri="{FF2B5EF4-FFF2-40B4-BE49-F238E27FC236}">
                <a16:creationId xmlns="" xmlns:a16="http://schemas.microsoft.com/office/drawing/2014/main" id="{28F232D0-0935-4D48-B9ED-70AAAA83888E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333676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4D24102A-9D02-40DF-B406-73F987881051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78A328F-9BF5-4BB9-9142-010D23007E8F}"/>
              </a:ext>
            </a:extLst>
          </p:cNvPr>
          <p:cNvSpPr txBox="1"/>
          <p:nvPr/>
        </p:nvSpPr>
        <p:spPr>
          <a:xfrm>
            <a:off x="6971879" y="1553319"/>
            <a:ext cx="1604202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4050" dirty="0" smtClean="0">
                <a:solidFill>
                  <a:schemeClr val="accent6">
                    <a:lumMod val="75000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rPr>
              <a:t>Clien</a:t>
            </a:r>
            <a:r>
              <a:rPr lang="en-US" altLang="zh-TW" sz="4050" dirty="0" smtClean="0">
                <a:solidFill>
                  <a:srgbClr val="447128"/>
                </a:solidFill>
                <a:latin typeface="Avenir Medium"/>
                <a:ea typeface="Avenir Medium"/>
                <a:cs typeface="Avenir Medium"/>
                <a:sym typeface="Avenir Medium"/>
              </a:rPr>
              <a:t>t</a:t>
            </a:r>
            <a:endParaRPr lang="zh-CN" altLang="en-US" sz="4050" dirty="0">
              <a:solidFill>
                <a:srgbClr val="447128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8938218E-472D-4450-8FA9-1A007F2F5D0C}"/>
              </a:ext>
            </a:extLst>
          </p:cNvPr>
          <p:cNvSpPr txBox="1"/>
          <p:nvPr/>
        </p:nvSpPr>
        <p:spPr>
          <a:xfrm>
            <a:off x="3048557" y="1533580"/>
            <a:ext cx="1613385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4050" dirty="0">
                <a:solidFill>
                  <a:srgbClr val="00B0F0"/>
                </a:solidFill>
                <a:latin typeface="Avenir Medium"/>
                <a:ea typeface="Avenir Medium"/>
                <a:cs typeface="Avenir Medium"/>
                <a:sym typeface="Avenir Medium"/>
              </a:rPr>
              <a:t>Server</a:t>
            </a:r>
            <a:endParaRPr lang="zh-CN" altLang="en-US" sz="4050" dirty="0">
              <a:solidFill>
                <a:srgbClr val="00B0F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94FA3D4-35B5-4E96-85D2-B6A04E1AA8BB}"/>
              </a:ext>
            </a:extLst>
          </p:cNvPr>
          <p:cNvSpPr txBox="1"/>
          <p:nvPr/>
        </p:nvSpPr>
        <p:spPr>
          <a:xfrm>
            <a:off x="2167662" y="4646225"/>
            <a:ext cx="2642533" cy="538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3000" dirty="0">
                <a:solidFill>
                  <a:schemeClr val="accent4">
                    <a:lumMod val="50000"/>
                  </a:schemeClr>
                </a:solidFill>
              </a:rPr>
              <a:t>OpenData</a:t>
            </a:r>
            <a:endParaRPr lang="zh-CN" altLang="en-US" sz="3000" dirty="0">
              <a:solidFill>
                <a:schemeClr val="accent4">
                  <a:lumMod val="50000"/>
                </a:schemeClr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="" xmlns:a16="http://schemas.microsoft.com/office/drawing/2014/main" id="{D2D6F4C9-DF22-4FB5-BE13-12360BADB046}"/>
              </a:ext>
            </a:extLst>
          </p:cNvPr>
          <p:cNvSpPr/>
          <p:nvPr/>
        </p:nvSpPr>
        <p:spPr>
          <a:xfrm>
            <a:off x="2191041" y="4556370"/>
            <a:ext cx="2559789" cy="1815365"/>
          </a:xfrm>
          <a:prstGeom prst="roundRect">
            <a:avLst/>
          </a:prstGeom>
          <a:noFill/>
          <a:ln w="38100" cap="flat" cmpd="sng">
            <a:solidFill>
              <a:schemeClr val="accent4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7" name="圆角矩形 7">
            <a:extLst>
              <a:ext uri="{FF2B5EF4-FFF2-40B4-BE49-F238E27FC236}">
                <a16:creationId xmlns="" xmlns:a16="http://schemas.microsoft.com/office/drawing/2014/main" id="{AAE43CAB-56BA-453A-97DE-17CFD46A8BD8}"/>
              </a:ext>
            </a:extLst>
          </p:cNvPr>
          <p:cNvSpPr/>
          <p:nvPr/>
        </p:nvSpPr>
        <p:spPr>
          <a:xfrm>
            <a:off x="834844" y="1560122"/>
            <a:ext cx="5391389" cy="2914717"/>
          </a:xfrm>
          <a:prstGeom prst="roundRect">
            <a:avLst/>
          </a:prstGeom>
          <a:noFill/>
          <a:ln w="38100" cap="flat" cmpd="sng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="" xmlns:a16="http://schemas.microsoft.com/office/drawing/2014/main" id="{3E0DC78A-E377-43D8-A7E7-A730ABA790DF}"/>
              </a:ext>
            </a:extLst>
          </p:cNvPr>
          <p:cNvSpPr/>
          <p:nvPr/>
        </p:nvSpPr>
        <p:spPr>
          <a:xfrm>
            <a:off x="6725113" y="1414575"/>
            <a:ext cx="2071885" cy="40111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="" xmlns:a16="http://schemas.microsoft.com/office/drawing/2014/main" id="{E174D991-7846-4074-840B-2054FC3FEF43}"/>
              </a:ext>
            </a:extLst>
          </p:cNvPr>
          <p:cNvSpPr txBox="1"/>
          <p:nvPr/>
        </p:nvSpPr>
        <p:spPr>
          <a:xfrm>
            <a:off x="1610920" y="3294030"/>
            <a:ext cx="1397198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Firestore </a:t>
            </a:r>
          </a:p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Database</a:t>
            </a:r>
            <a:endParaRPr lang="zh-CN" altLang="en-US" sz="2400" dirty="0">
              <a:solidFill>
                <a:srgbClr val="0070C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pic>
        <p:nvPicPr>
          <p:cNvPr id="10" name="图片 11" descr="1024px-Client-server-model.svg.png">
            <a:extLst>
              <a:ext uri="{FF2B5EF4-FFF2-40B4-BE49-F238E27FC236}">
                <a16:creationId xmlns="" xmlns:a16="http://schemas.microsoft.com/office/drawing/2014/main" id="{904BC3BD-22C2-448F-8087-2AF546793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9" r="10626" b="6756"/>
          <a:stretch/>
        </p:blipFill>
        <p:spPr>
          <a:xfrm>
            <a:off x="4495376" y="2104610"/>
            <a:ext cx="996241" cy="1099058"/>
          </a:xfrm>
          <a:prstGeom prst="rect">
            <a:avLst/>
          </a:prstGeom>
        </p:spPr>
      </p:pic>
      <p:pic>
        <p:nvPicPr>
          <p:cNvPr id="11" name="图片 15" descr="database-152091_1280.png">
            <a:extLst>
              <a:ext uri="{FF2B5EF4-FFF2-40B4-BE49-F238E27FC236}">
                <a16:creationId xmlns="" xmlns:a16="http://schemas.microsoft.com/office/drawing/2014/main" id="{3FA64554-5C78-42ED-BBF6-EDAD05E6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15" y="2187393"/>
            <a:ext cx="1066700" cy="964518"/>
          </a:xfrm>
          <a:prstGeom prst="rect">
            <a:avLst/>
          </a:prstGeom>
        </p:spPr>
      </p:pic>
      <p:pic>
        <p:nvPicPr>
          <p:cNvPr id="12" name="图片 16" descr="1200px-Client-server-model.png">
            <a:extLst>
              <a:ext uri="{FF2B5EF4-FFF2-40B4-BE49-F238E27FC236}">
                <a16:creationId xmlns="" xmlns:a16="http://schemas.microsoft.com/office/drawing/2014/main" id="{7AE21D66-5C73-4A65-A9E5-45F21B5A4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4"/>
          <a:stretch/>
        </p:blipFill>
        <p:spPr>
          <a:xfrm>
            <a:off x="7260195" y="2418484"/>
            <a:ext cx="899011" cy="1723240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="" xmlns:a16="http://schemas.microsoft.com/office/drawing/2014/main" id="{6369C720-35EB-4DD8-83B8-C9ECCF49EC36}"/>
              </a:ext>
            </a:extLst>
          </p:cNvPr>
          <p:cNvSpPr txBox="1"/>
          <p:nvPr/>
        </p:nvSpPr>
        <p:spPr>
          <a:xfrm>
            <a:off x="7045071" y="4305441"/>
            <a:ext cx="1424560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Line</a:t>
            </a:r>
          </a:p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</a:rPr>
              <a:t>Chat</a:t>
            </a:r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Bot 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="" xmlns:a16="http://schemas.microsoft.com/office/drawing/2014/main" id="{E10E52AC-85E4-4D32-ADCB-D20570E5E75A}"/>
              </a:ext>
            </a:extLst>
          </p:cNvPr>
          <p:cNvSpPr txBox="1"/>
          <p:nvPr/>
        </p:nvSpPr>
        <p:spPr>
          <a:xfrm>
            <a:off x="4241061" y="3335077"/>
            <a:ext cx="1526093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dirty="0">
                <a:solidFill>
                  <a:srgbClr val="0070C0"/>
                </a:solidFill>
              </a:rPr>
              <a:t>Heroku</a:t>
            </a:r>
            <a:r>
              <a:rPr lang="en-US" altLang="zh-TW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</a:p>
          <a:p>
            <a:pPr algn="ctr" defTabSz="342900" hangingPunct="0"/>
            <a:r>
              <a:rPr lang="en-US" altLang="zh-TW" dirty="0">
                <a:solidFill>
                  <a:srgbClr val="0070C0"/>
                </a:solidFill>
              </a:rPr>
              <a:t>Cloud Server</a:t>
            </a:r>
            <a:endParaRPr lang="zh-CN" altLang="en-US" dirty="0">
              <a:solidFill>
                <a:srgbClr val="0070C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26" name="弧形 25">
            <a:extLst>
              <a:ext uri="{FF2B5EF4-FFF2-40B4-BE49-F238E27FC236}">
                <a16:creationId xmlns="" xmlns:a16="http://schemas.microsoft.com/office/drawing/2014/main" id="{7B6B811B-E968-4239-9AA4-69ECF555C92B}"/>
              </a:ext>
            </a:extLst>
          </p:cNvPr>
          <p:cNvSpPr/>
          <p:nvPr/>
        </p:nvSpPr>
        <p:spPr>
          <a:xfrm rot="3941329">
            <a:off x="3282334" y="3484804"/>
            <a:ext cx="1829261" cy="2129305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弧形 27">
            <a:extLst>
              <a:ext uri="{FF2B5EF4-FFF2-40B4-BE49-F238E27FC236}">
                <a16:creationId xmlns="" xmlns:a16="http://schemas.microsoft.com/office/drawing/2014/main" id="{1D7067D4-CAFF-449D-B9D8-B32F59550CFF}"/>
              </a:ext>
            </a:extLst>
          </p:cNvPr>
          <p:cNvSpPr/>
          <p:nvPr/>
        </p:nvSpPr>
        <p:spPr>
          <a:xfrm rot="937215" flipH="1" flipV="1">
            <a:off x="2057502" y="3498504"/>
            <a:ext cx="1970328" cy="1934960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29" name="圖片 28">
            <a:extLst>
              <a:ext uri="{FF2B5EF4-FFF2-40B4-BE49-F238E27FC236}">
                <a16:creationId xmlns="" xmlns:a16="http://schemas.microsoft.com/office/drawing/2014/main" id="{D9FE6DFE-131D-40FC-9866-632286025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029" y="3821662"/>
            <a:ext cx="704926" cy="508273"/>
          </a:xfrm>
          <a:prstGeom prst="rect">
            <a:avLst/>
          </a:prstGeom>
        </p:spPr>
      </p:pic>
      <p:sp>
        <p:nvSpPr>
          <p:cNvPr id="30" name="流程圖: 多重文件 29">
            <a:extLst>
              <a:ext uri="{FF2B5EF4-FFF2-40B4-BE49-F238E27FC236}">
                <a16:creationId xmlns="" xmlns:a16="http://schemas.microsoft.com/office/drawing/2014/main" id="{04C50E70-F6AA-455F-A25B-1A8FDFA67D17}"/>
              </a:ext>
            </a:extLst>
          </p:cNvPr>
          <p:cNvSpPr/>
          <p:nvPr/>
        </p:nvSpPr>
        <p:spPr>
          <a:xfrm>
            <a:off x="2370877" y="5315858"/>
            <a:ext cx="352118" cy="360572"/>
          </a:xfrm>
          <a:prstGeom prst="flowChartMultidocumen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B6569144-7681-42C5-8360-B4048793CD7D}"/>
              </a:ext>
            </a:extLst>
          </p:cNvPr>
          <p:cNvSpPr/>
          <p:nvPr/>
        </p:nvSpPr>
        <p:spPr>
          <a:xfrm>
            <a:off x="-23083" y="871913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33" name="椭圆 2">
            <a:extLst>
              <a:ext uri="{FF2B5EF4-FFF2-40B4-BE49-F238E27FC236}">
                <a16:creationId xmlns="" xmlns:a16="http://schemas.microsoft.com/office/drawing/2014/main" id="{C890515B-F05A-4DCB-B232-ED2188D8F2C5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FC752925-D9CD-4C87-A416-70845F24D740}"/>
              </a:ext>
            </a:extLst>
          </p:cNvPr>
          <p:cNvSpPr txBox="1"/>
          <p:nvPr/>
        </p:nvSpPr>
        <p:spPr>
          <a:xfrm>
            <a:off x="184359" y="2427808"/>
            <a:ext cx="677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</a:rPr>
              <a:t>系統架構</a:t>
            </a:r>
            <a:endParaRPr lang="en-US" altLang="zh-TW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zh-TW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="" xmlns:a16="http://schemas.microsoft.com/office/drawing/2014/main" id="{FD7DE4B4-8A80-4B69-8BBC-97E78C429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155" y="5433557"/>
            <a:ext cx="706085" cy="70608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="" xmlns:a16="http://schemas.microsoft.com/office/drawing/2014/main" id="{6A439087-F2E3-444C-B4E4-452B951B0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3912" y="5425757"/>
            <a:ext cx="655427" cy="65542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="" xmlns:a16="http://schemas.microsoft.com/office/drawing/2014/main" id="{3C087559-5098-4F16-842E-4788F4B20C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3140" y="5455991"/>
            <a:ext cx="642938" cy="642938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83913509-386A-476C-924F-E2E307CC834B}"/>
              </a:ext>
            </a:extLst>
          </p:cNvPr>
          <p:cNvSpPr txBox="1"/>
          <p:nvPr/>
        </p:nvSpPr>
        <p:spPr>
          <a:xfrm>
            <a:off x="2964367" y="5148758"/>
            <a:ext cx="11972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 smtClean="0"/>
              <a:t>Noise Filter</a:t>
            </a:r>
            <a:endParaRPr lang="zh-TW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2992242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74 1.48148E-6 L 0.00174 0.00023 C 0.00226 0.0081 0.0026 0.0162 0.00295 0.02477 C 0.00399 0.04375 0.00226 0.0368 0.00503 0.0456 C 0.00538 0.04884 0.0059 0.05208 0.0059 0.05555 C 0.00573 0.06597 0.00434 0.08727 0.00434 0.0875 L 0.00382 0.08866 L 0.00243 0.08727 L -0.00521 0.13333 L -0.03802 0.18055 L -0.03802 0.18102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2222E-6 2.96296E-6 L 2.22222E-6 0.00023 C -0.00261 -0.00232 -0.00556 -0.00417 -0.00781 -0.00648 C -0.00955 -0.00834 -0.01077 -0.01088 -0.01215 -0.01297 C -0.01511 -0.0169 -0.01736 -0.01852 -0.02101 -0.02199 C -0.02379 -0.03148 -0.01997 -0.01968 -0.02431 -0.02963 C -0.02465 -0.03079 -0.02465 -0.03241 -0.02535 -0.03334 C -0.02604 -0.03496 -0.02761 -0.03588 -0.02865 -0.03727 C -0.02969 -0.03889 -0.0309 -0.04074 -0.03212 -0.0426 C -0.03229 -0.04375 -0.03247 -0.04514 -0.03299 -0.0463 C -0.03386 -0.04769 -0.03542 -0.04885 -0.03629 -0.05023 C -0.03733 -0.05139 -0.03785 -0.05278 -0.03837 -0.05394 C -0.03959 -0.0625 -0.03959 -0.07153 -0.04184 -0.07963 C -0.04254 -0.08218 -0.04288 -0.08496 -0.04393 -0.0875 L -0.04636 -0.09121 C -0.04775 -0.11598 -0.04931 -0.14074 -0.04931 -0.16551 L -0.04844 -0.16667 " pathEditMode="relative" rAng="0" ptsTypes="AAAAAAAAAAAAAAA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E1BBB9A-ACF4-4F2E-A6E2-5D235FA05CD9}"/>
              </a:ext>
            </a:extLst>
          </p:cNvPr>
          <p:cNvSpPr/>
          <p:nvPr/>
        </p:nvSpPr>
        <p:spPr>
          <a:xfrm>
            <a:off x="0" y="-33249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78A328F-9BF5-4BB9-9142-010D23007E8F}"/>
              </a:ext>
            </a:extLst>
          </p:cNvPr>
          <p:cNvSpPr txBox="1"/>
          <p:nvPr/>
        </p:nvSpPr>
        <p:spPr>
          <a:xfrm>
            <a:off x="7050437" y="1291439"/>
            <a:ext cx="1573785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4050" dirty="0">
                <a:solidFill>
                  <a:schemeClr val="accent6">
                    <a:lumMod val="75000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rPr>
              <a:t>Clien</a:t>
            </a:r>
            <a:r>
              <a:rPr lang="en-US" altLang="zh-TW" sz="4050" dirty="0">
                <a:solidFill>
                  <a:srgbClr val="447128"/>
                </a:solidFill>
                <a:latin typeface="Avenir Medium"/>
                <a:ea typeface="Avenir Medium"/>
                <a:cs typeface="Avenir Medium"/>
                <a:sym typeface="Avenir Medium"/>
              </a:rPr>
              <a:t>t</a:t>
            </a:r>
            <a:endParaRPr lang="zh-CN" altLang="en-US" sz="4050" dirty="0">
              <a:solidFill>
                <a:srgbClr val="447128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8938218E-472D-4450-8FA9-1A007F2F5D0C}"/>
              </a:ext>
            </a:extLst>
          </p:cNvPr>
          <p:cNvSpPr txBox="1"/>
          <p:nvPr/>
        </p:nvSpPr>
        <p:spPr>
          <a:xfrm>
            <a:off x="2802837" y="1331921"/>
            <a:ext cx="1613385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4050" dirty="0">
                <a:solidFill>
                  <a:srgbClr val="00B0F0"/>
                </a:solidFill>
                <a:latin typeface="Avenir Medium"/>
                <a:ea typeface="Avenir Medium"/>
                <a:cs typeface="Avenir Medium"/>
                <a:sym typeface="Avenir Medium"/>
              </a:rPr>
              <a:t>Server</a:t>
            </a:r>
            <a:endParaRPr lang="zh-CN" altLang="en-US" sz="4050" dirty="0">
              <a:solidFill>
                <a:srgbClr val="00B0F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7" name="圆角矩形 7">
            <a:extLst>
              <a:ext uri="{FF2B5EF4-FFF2-40B4-BE49-F238E27FC236}">
                <a16:creationId xmlns="" xmlns:a16="http://schemas.microsoft.com/office/drawing/2014/main" id="{AAE43CAB-56BA-453A-97DE-17CFD46A8BD8}"/>
              </a:ext>
            </a:extLst>
          </p:cNvPr>
          <p:cNvSpPr/>
          <p:nvPr/>
        </p:nvSpPr>
        <p:spPr>
          <a:xfrm>
            <a:off x="1594288" y="782460"/>
            <a:ext cx="3887613" cy="5011509"/>
          </a:xfrm>
          <a:prstGeom prst="roundRect">
            <a:avLst/>
          </a:prstGeom>
          <a:noFill/>
          <a:ln w="38100" cap="flat" cmpd="sng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="" xmlns:a16="http://schemas.microsoft.com/office/drawing/2014/main" id="{3E0DC78A-E377-43D8-A7E7-A730ABA790DF}"/>
              </a:ext>
            </a:extLst>
          </p:cNvPr>
          <p:cNvSpPr/>
          <p:nvPr/>
        </p:nvSpPr>
        <p:spPr>
          <a:xfrm>
            <a:off x="7037344" y="782460"/>
            <a:ext cx="1573785" cy="5011509"/>
          </a:xfrm>
          <a:prstGeom prst="roundRect">
            <a:avLst/>
          </a:prstGeom>
          <a:noFill/>
          <a:ln w="38100" cap="flat" cmpd="sng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="" xmlns:a16="http://schemas.microsoft.com/office/drawing/2014/main" id="{E174D991-7846-4074-840B-2054FC3FEF43}"/>
              </a:ext>
            </a:extLst>
          </p:cNvPr>
          <p:cNvSpPr txBox="1"/>
          <p:nvPr/>
        </p:nvSpPr>
        <p:spPr>
          <a:xfrm>
            <a:off x="1580312" y="4202705"/>
            <a:ext cx="1397198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Firestore </a:t>
            </a:r>
          </a:p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Database</a:t>
            </a:r>
            <a:endParaRPr lang="zh-CN" altLang="en-US" sz="2400" dirty="0">
              <a:solidFill>
                <a:srgbClr val="0070C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pic>
        <p:nvPicPr>
          <p:cNvPr id="10" name="图片 11" descr="1024px-Client-server-model.svg.png">
            <a:extLst>
              <a:ext uri="{FF2B5EF4-FFF2-40B4-BE49-F238E27FC236}">
                <a16:creationId xmlns="" xmlns:a16="http://schemas.microsoft.com/office/drawing/2014/main" id="{904BC3BD-22C2-448F-8087-2AF546793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9" r="10626" b="6756"/>
          <a:stretch/>
        </p:blipFill>
        <p:spPr>
          <a:xfrm>
            <a:off x="4168547" y="2663944"/>
            <a:ext cx="1252623" cy="1253527"/>
          </a:xfrm>
          <a:prstGeom prst="rect">
            <a:avLst/>
          </a:prstGeom>
        </p:spPr>
      </p:pic>
      <p:pic>
        <p:nvPicPr>
          <p:cNvPr id="11" name="图片 15" descr="database-152091_1280.png">
            <a:extLst>
              <a:ext uri="{FF2B5EF4-FFF2-40B4-BE49-F238E27FC236}">
                <a16:creationId xmlns="" xmlns:a16="http://schemas.microsoft.com/office/drawing/2014/main" id="{3FA64554-5C78-42ED-BBF6-EDAD05E6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75" y="2758053"/>
            <a:ext cx="1052877" cy="1058029"/>
          </a:xfrm>
          <a:prstGeom prst="rect">
            <a:avLst/>
          </a:prstGeom>
        </p:spPr>
      </p:pic>
      <p:pic>
        <p:nvPicPr>
          <p:cNvPr id="12" name="图片 16" descr="1200px-Client-server-model.png">
            <a:extLst>
              <a:ext uri="{FF2B5EF4-FFF2-40B4-BE49-F238E27FC236}">
                <a16:creationId xmlns="" xmlns:a16="http://schemas.microsoft.com/office/drawing/2014/main" id="{7AE21D66-5C73-4A65-A9E5-45F21B5A4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4"/>
          <a:stretch/>
        </p:blipFill>
        <p:spPr>
          <a:xfrm>
            <a:off x="7242903" y="2473695"/>
            <a:ext cx="899011" cy="1723240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="" xmlns:a16="http://schemas.microsoft.com/office/drawing/2014/main" id="{6369C720-35EB-4DD8-83B8-C9ECCF49EC36}"/>
              </a:ext>
            </a:extLst>
          </p:cNvPr>
          <p:cNvSpPr txBox="1"/>
          <p:nvPr/>
        </p:nvSpPr>
        <p:spPr>
          <a:xfrm>
            <a:off x="7045071" y="4043561"/>
            <a:ext cx="1424560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Line</a:t>
            </a:r>
          </a:p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</a:rPr>
              <a:t>Chat</a:t>
            </a:r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Bot 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="" xmlns:a16="http://schemas.microsoft.com/office/drawing/2014/main" id="{E10E52AC-85E4-4D32-ADCB-D20570E5E75A}"/>
              </a:ext>
            </a:extLst>
          </p:cNvPr>
          <p:cNvSpPr txBox="1"/>
          <p:nvPr/>
        </p:nvSpPr>
        <p:spPr>
          <a:xfrm>
            <a:off x="4047646" y="4346674"/>
            <a:ext cx="1526093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dirty="0">
                <a:solidFill>
                  <a:srgbClr val="0070C0"/>
                </a:solidFill>
              </a:rPr>
              <a:t>Heroku</a:t>
            </a:r>
            <a:r>
              <a:rPr lang="en-US" altLang="zh-TW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</a:p>
          <a:p>
            <a:pPr algn="ctr" defTabSz="342900" hangingPunct="0"/>
            <a:r>
              <a:rPr lang="en-US" altLang="zh-TW" dirty="0">
                <a:solidFill>
                  <a:srgbClr val="0070C0"/>
                </a:solidFill>
              </a:rPr>
              <a:t>Cloud Server</a:t>
            </a:r>
            <a:endParaRPr lang="zh-CN" altLang="en-US" dirty="0">
              <a:solidFill>
                <a:srgbClr val="0070C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26" name="弧形 25">
            <a:extLst>
              <a:ext uri="{FF2B5EF4-FFF2-40B4-BE49-F238E27FC236}">
                <a16:creationId xmlns="" xmlns:a16="http://schemas.microsoft.com/office/drawing/2014/main" id="{7B6B811B-E968-4239-9AA4-69ECF555C92B}"/>
              </a:ext>
            </a:extLst>
          </p:cNvPr>
          <p:cNvSpPr/>
          <p:nvPr/>
        </p:nvSpPr>
        <p:spPr>
          <a:xfrm rot="13726147" flipV="1">
            <a:off x="2707192" y="2520767"/>
            <a:ext cx="1554932" cy="1823750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弧形 27">
            <a:extLst>
              <a:ext uri="{FF2B5EF4-FFF2-40B4-BE49-F238E27FC236}">
                <a16:creationId xmlns="" xmlns:a16="http://schemas.microsoft.com/office/drawing/2014/main" id="{1D7067D4-CAFF-449D-B9D8-B32F59550CFF}"/>
              </a:ext>
            </a:extLst>
          </p:cNvPr>
          <p:cNvSpPr/>
          <p:nvPr/>
        </p:nvSpPr>
        <p:spPr>
          <a:xfrm rot="1740157" flipV="1">
            <a:off x="2189263" y="2582671"/>
            <a:ext cx="2121359" cy="1341859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B6569144-7681-42C5-8360-B4048793CD7D}"/>
              </a:ext>
            </a:extLst>
          </p:cNvPr>
          <p:cNvSpPr/>
          <p:nvPr/>
        </p:nvSpPr>
        <p:spPr>
          <a:xfrm>
            <a:off x="-23083" y="871913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33" name="椭圆 2">
            <a:extLst>
              <a:ext uri="{FF2B5EF4-FFF2-40B4-BE49-F238E27FC236}">
                <a16:creationId xmlns="" xmlns:a16="http://schemas.microsoft.com/office/drawing/2014/main" id="{C890515B-F05A-4DCB-B232-ED2188D8F2C5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FC752925-D9CD-4C87-A416-70845F24D740}"/>
              </a:ext>
            </a:extLst>
          </p:cNvPr>
          <p:cNvSpPr txBox="1"/>
          <p:nvPr/>
        </p:nvSpPr>
        <p:spPr>
          <a:xfrm>
            <a:off x="849989" y="2445104"/>
            <a:ext cx="677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</a:rPr>
              <a:t>系統架構</a:t>
            </a:r>
          </a:p>
        </p:txBody>
      </p:sp>
      <p:sp>
        <p:nvSpPr>
          <p:cNvPr id="25" name="弧形 24">
            <a:extLst>
              <a:ext uri="{FF2B5EF4-FFF2-40B4-BE49-F238E27FC236}">
                <a16:creationId xmlns="" xmlns:a16="http://schemas.microsoft.com/office/drawing/2014/main" id="{9A7C63AF-F454-4A07-96E2-8A7F3CD9D332}"/>
              </a:ext>
            </a:extLst>
          </p:cNvPr>
          <p:cNvSpPr/>
          <p:nvPr/>
        </p:nvSpPr>
        <p:spPr>
          <a:xfrm rot="13726147" flipV="1">
            <a:off x="5315160" y="2610595"/>
            <a:ext cx="1554932" cy="1823750"/>
          </a:xfrm>
          <a:prstGeom prst="arc">
            <a:avLst>
              <a:gd name="adj1" fmla="val 15681202"/>
              <a:gd name="adj2" fmla="val 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6" name="弧形 35">
            <a:extLst>
              <a:ext uri="{FF2B5EF4-FFF2-40B4-BE49-F238E27FC236}">
                <a16:creationId xmlns="" xmlns:a16="http://schemas.microsoft.com/office/drawing/2014/main" id="{3B356D53-7F5C-4BEE-A9A9-8CED291127BE}"/>
              </a:ext>
            </a:extLst>
          </p:cNvPr>
          <p:cNvSpPr/>
          <p:nvPr/>
        </p:nvSpPr>
        <p:spPr>
          <a:xfrm rot="1740157" flipV="1">
            <a:off x="4945967" y="2559005"/>
            <a:ext cx="2121359" cy="1341859"/>
          </a:xfrm>
          <a:prstGeom prst="arc">
            <a:avLst>
              <a:gd name="adj1" fmla="val 15371504"/>
              <a:gd name="adj2" fmla="val 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06255171-C37E-4807-BFDF-7E139C1FAFC6}"/>
              </a:ext>
            </a:extLst>
          </p:cNvPr>
          <p:cNvSpPr txBox="1"/>
          <p:nvPr/>
        </p:nvSpPr>
        <p:spPr>
          <a:xfrm>
            <a:off x="5589165" y="4101464"/>
            <a:ext cx="13722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/>
              <a:t>1</a:t>
            </a:r>
            <a:r>
              <a:rPr lang="en-US" altLang="zh-TW" sz="1350" b="1" dirty="0" smtClean="0"/>
              <a:t>.</a:t>
            </a:r>
            <a:r>
              <a:rPr lang="en-US" altLang="zh-TW" sz="1350" b="1" dirty="0"/>
              <a:t> Information about movie A</a:t>
            </a:r>
            <a:endParaRPr lang="zh-TW" altLang="en-US" sz="1350" b="1" dirty="0"/>
          </a:p>
          <a:p>
            <a:endParaRPr lang="zh-TW" altLang="en-US" sz="135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="" xmlns:a16="http://schemas.microsoft.com/office/drawing/2014/main" id="{2E1875D8-AAD9-4AC2-B98D-3348ACB5A277}"/>
              </a:ext>
            </a:extLst>
          </p:cNvPr>
          <p:cNvSpPr txBox="1"/>
          <p:nvPr/>
        </p:nvSpPr>
        <p:spPr>
          <a:xfrm>
            <a:off x="5513121" y="2317955"/>
            <a:ext cx="1626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 smtClean="0"/>
              <a:t>Watch movie A</a:t>
            </a:r>
            <a:endParaRPr lang="zh-TW" altLang="en-US" sz="1500" b="1" dirty="0"/>
          </a:p>
        </p:txBody>
      </p:sp>
      <p:sp>
        <p:nvSpPr>
          <p:cNvPr id="41" name="文字方塊 40">
            <a:extLst>
              <a:ext uri="{FF2B5EF4-FFF2-40B4-BE49-F238E27FC236}">
                <a16:creationId xmlns="" xmlns:a16="http://schemas.microsoft.com/office/drawing/2014/main" id="{26FD63D9-F638-4DC4-8D42-9B34F38BF0D9}"/>
              </a:ext>
            </a:extLst>
          </p:cNvPr>
          <p:cNvSpPr txBox="1"/>
          <p:nvPr/>
        </p:nvSpPr>
        <p:spPr>
          <a:xfrm>
            <a:off x="3050017" y="4112668"/>
            <a:ext cx="13722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 smtClean="0"/>
              <a:t>Information about movie A</a:t>
            </a:r>
            <a:endParaRPr lang="zh-TW" altLang="en-US" sz="135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F1E11837-F1F3-4C93-9697-8308A8772BA1}"/>
              </a:ext>
            </a:extLst>
          </p:cNvPr>
          <p:cNvSpPr txBox="1"/>
          <p:nvPr/>
        </p:nvSpPr>
        <p:spPr>
          <a:xfrm>
            <a:off x="2938155" y="2264561"/>
            <a:ext cx="13722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 smtClean="0"/>
              <a:t>Search movie A</a:t>
            </a:r>
            <a:endParaRPr lang="zh-TW" altLang="en-US" sz="1350" b="1" dirty="0"/>
          </a:p>
        </p:txBody>
      </p:sp>
      <p:sp>
        <p:nvSpPr>
          <p:cNvPr id="44" name="文字方塊 43">
            <a:extLst>
              <a:ext uri="{FF2B5EF4-FFF2-40B4-BE49-F238E27FC236}">
                <a16:creationId xmlns="" xmlns:a16="http://schemas.microsoft.com/office/drawing/2014/main" id="{8396BF1C-8BE8-45B4-ADBA-1A290486752F}"/>
              </a:ext>
            </a:extLst>
          </p:cNvPr>
          <p:cNvSpPr txBox="1"/>
          <p:nvPr/>
        </p:nvSpPr>
        <p:spPr>
          <a:xfrm>
            <a:off x="5579256" y="4679468"/>
            <a:ext cx="13722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/>
              <a:t>2</a:t>
            </a:r>
            <a:r>
              <a:rPr lang="en-US" altLang="zh-TW" sz="1350" b="1" dirty="0" smtClean="0"/>
              <a:t>.Nearby movie theater</a:t>
            </a:r>
            <a:endParaRPr lang="zh-TW" altLang="en-US" sz="1350" b="1" dirty="0"/>
          </a:p>
        </p:txBody>
      </p:sp>
      <p:sp>
        <p:nvSpPr>
          <p:cNvPr id="45" name="文字方塊 44">
            <a:extLst>
              <a:ext uri="{FF2B5EF4-FFF2-40B4-BE49-F238E27FC236}">
                <a16:creationId xmlns="" xmlns:a16="http://schemas.microsoft.com/office/drawing/2014/main" id="{B99FF1D7-9389-423B-8290-8283B7AD121F}"/>
              </a:ext>
            </a:extLst>
          </p:cNvPr>
          <p:cNvSpPr txBox="1"/>
          <p:nvPr/>
        </p:nvSpPr>
        <p:spPr>
          <a:xfrm>
            <a:off x="5558863" y="5265082"/>
            <a:ext cx="15260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/>
              <a:t>3</a:t>
            </a:r>
            <a:r>
              <a:rPr lang="en-US" altLang="zh-TW" sz="1350" b="1" dirty="0" smtClean="0"/>
              <a:t>.TimeTable</a:t>
            </a:r>
            <a:endParaRPr lang="zh-TW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185772114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5" grpId="0" animBg="1"/>
      <p:bldP spid="36" grpId="0" animBg="1"/>
      <p:bldP spid="15" grpId="0"/>
      <p:bldP spid="40" grpId="0"/>
      <p:bldP spid="41" grpId="0"/>
      <p:bldP spid="42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4"/>
          <p:cNvSpPr txBox="1"/>
          <p:nvPr/>
        </p:nvSpPr>
        <p:spPr>
          <a:xfrm>
            <a:off x="3146925" y="1893712"/>
            <a:ext cx="297000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algn="ctr">
              <a:defRPr sz="80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pPr>
            <a:r>
              <a:rPr sz="6000"/>
              <a:t>目錄</a:t>
            </a:r>
          </a:p>
        </p:txBody>
      </p:sp>
      <p:sp>
        <p:nvSpPr>
          <p:cNvPr id="106" name="文本框 21"/>
          <p:cNvSpPr txBox="1"/>
          <p:nvPr/>
        </p:nvSpPr>
        <p:spPr>
          <a:xfrm>
            <a:off x="504804" y="3654012"/>
            <a:ext cx="2377586" cy="5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609584">
              <a:lnSpc>
                <a:spcPct val="130000"/>
              </a:lnSpc>
              <a:defRPr sz="32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lvl1pPr>
          </a:lstStyle>
          <a:p>
            <a:r>
              <a:rPr sz="2400"/>
              <a:t>動機與目的</a:t>
            </a:r>
          </a:p>
        </p:txBody>
      </p:sp>
      <p:sp>
        <p:nvSpPr>
          <p:cNvPr id="107" name="文本框 22"/>
          <p:cNvSpPr txBox="1"/>
          <p:nvPr/>
        </p:nvSpPr>
        <p:spPr>
          <a:xfrm>
            <a:off x="2524125" y="3657359"/>
            <a:ext cx="2237558" cy="5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609584">
              <a:lnSpc>
                <a:spcPct val="130000"/>
              </a:lnSpc>
              <a:defRPr sz="32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lvl1pPr>
          </a:lstStyle>
          <a:p>
            <a:r>
              <a:rPr sz="2400"/>
              <a:t>研究的方法</a:t>
            </a:r>
          </a:p>
        </p:txBody>
      </p:sp>
      <p:sp>
        <p:nvSpPr>
          <p:cNvPr id="108" name="文本框 23"/>
          <p:cNvSpPr txBox="1"/>
          <p:nvPr/>
        </p:nvSpPr>
        <p:spPr>
          <a:xfrm>
            <a:off x="4800990" y="3657854"/>
            <a:ext cx="1767542" cy="5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609584">
              <a:lnSpc>
                <a:spcPct val="130000"/>
              </a:lnSpc>
              <a:defRPr sz="32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lvl1pPr>
          </a:lstStyle>
          <a:p>
            <a:r>
              <a:rPr sz="2400"/>
              <a:t>成品的展示</a:t>
            </a:r>
          </a:p>
        </p:txBody>
      </p:sp>
      <p:sp>
        <p:nvSpPr>
          <p:cNvPr id="109" name="矩形 29"/>
          <p:cNvSpPr/>
          <p:nvPr/>
        </p:nvSpPr>
        <p:spPr>
          <a:xfrm>
            <a:off x="1027431" y="4341745"/>
            <a:ext cx="1228726" cy="8500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0" name="矩形 30"/>
          <p:cNvSpPr/>
          <p:nvPr/>
        </p:nvSpPr>
        <p:spPr>
          <a:xfrm>
            <a:off x="3028542" y="4347493"/>
            <a:ext cx="1228726" cy="8500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1" name="矩形 31"/>
          <p:cNvSpPr/>
          <p:nvPr/>
        </p:nvSpPr>
        <p:spPr>
          <a:xfrm>
            <a:off x="5063166" y="4341296"/>
            <a:ext cx="1228726" cy="85007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2" name="文本框 2"/>
          <p:cNvSpPr txBox="1"/>
          <p:nvPr/>
        </p:nvSpPr>
        <p:spPr>
          <a:xfrm>
            <a:off x="6692199" y="3632675"/>
            <a:ext cx="1673885" cy="5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609584">
              <a:lnSpc>
                <a:spcPct val="130000"/>
              </a:lnSpc>
              <a:defRPr sz="32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lvl1pPr>
          </a:lstStyle>
          <a:p>
            <a:r>
              <a:rPr sz="2400"/>
              <a:t>未來的展望</a:t>
            </a:r>
          </a:p>
        </p:txBody>
      </p:sp>
      <p:sp>
        <p:nvSpPr>
          <p:cNvPr id="113" name="矩形 35"/>
          <p:cNvSpPr/>
          <p:nvPr/>
        </p:nvSpPr>
        <p:spPr>
          <a:xfrm>
            <a:off x="6914778" y="4348031"/>
            <a:ext cx="1228726" cy="79259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60143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8227" y="2282917"/>
            <a:ext cx="6847546" cy="116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6000" b="1" dirty="0">
                <a:latin typeface="華康秀風體W3(P)" pitchFamily="66" charset="-120"/>
                <a:ea typeface="華康秀風體W3(P)" pitchFamily="66" charset="-120"/>
              </a:rPr>
              <a:t>成品的展示</a:t>
            </a:r>
            <a:endParaRPr lang="zh-CN" altLang="en-US" sz="600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155004937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02643"/>
            <a:ext cx="175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3" name="椭圆 2"/>
          <p:cNvSpPr/>
          <p:nvPr/>
        </p:nvSpPr>
        <p:spPr>
          <a:xfrm>
            <a:off x="781549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9" name="文本框 62">
            <a:extLst>
              <a:ext uri="{FF2B5EF4-FFF2-40B4-BE49-F238E27FC236}">
                <a16:creationId xmlns="" xmlns:a16="http://schemas.microsoft.com/office/drawing/2014/main" id="{1AEF3394-28FE-4E37-B22F-67A97368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3" y="1976568"/>
            <a:ext cx="3277469" cy="149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r>
              <a:rPr lang="en-US" altLang="zh-TW" sz="3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iMovie</a:t>
            </a:r>
          </a:p>
          <a:p>
            <a:r>
              <a:rPr lang="zh-TW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介面</a:t>
            </a:r>
            <a:endParaRPr lang="en-US" altLang="zh-TW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898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C77E10D7-67E0-44A7-83C6-554E496EE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52" y="1156558"/>
            <a:ext cx="2366515" cy="4415168"/>
          </a:xfrm>
          <a:prstGeom prst="rect">
            <a:avLst/>
          </a:prstGeom>
        </p:spPr>
      </p:pic>
      <p:pic>
        <p:nvPicPr>
          <p:cNvPr id="5" name="圖片 4" descr="一張含有 螢幕擷取畫面 的圖片&#10;&#10;描述是以非常高的可信度產生">
            <a:extLst>
              <a:ext uri="{FF2B5EF4-FFF2-40B4-BE49-F238E27FC236}">
                <a16:creationId xmlns="" xmlns:a16="http://schemas.microsoft.com/office/drawing/2014/main" id="{9CA8C7BE-DC8F-4ACA-BA35-EA46C2EB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98" y="1136140"/>
            <a:ext cx="2654980" cy="44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ADE4AF44-9D40-46CB-9DD0-BC82F7A6E98B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" name="矩形 1"/>
          <p:cNvSpPr/>
          <p:nvPr/>
        </p:nvSpPr>
        <p:spPr>
          <a:xfrm>
            <a:off x="0" y="902643"/>
            <a:ext cx="175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3" name="椭圆 2"/>
          <p:cNvSpPr/>
          <p:nvPr/>
        </p:nvSpPr>
        <p:spPr>
          <a:xfrm>
            <a:off x="781549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1" name="组合 56">
            <a:extLst>
              <a:ext uri="{FF2B5EF4-FFF2-40B4-BE49-F238E27FC236}">
                <a16:creationId xmlns="" xmlns:a16="http://schemas.microsoft.com/office/drawing/2014/main" id="{64EB4990-E457-4BA2-A182-92CC01E9132F}"/>
              </a:ext>
            </a:extLst>
          </p:cNvPr>
          <p:cNvGrpSpPr>
            <a:grpSpLocks/>
          </p:cNvGrpSpPr>
          <p:nvPr/>
        </p:nvGrpSpPr>
        <p:grpSpPr bwMode="auto">
          <a:xfrm>
            <a:off x="596524" y="1663529"/>
            <a:ext cx="2584440" cy="3664660"/>
            <a:chOff x="15314" y="2339"/>
            <a:chExt cx="2156222" cy="623508"/>
          </a:xfrm>
        </p:grpSpPr>
        <p:sp>
          <p:nvSpPr>
            <p:cNvPr id="22" name="文本框 57">
              <a:extLst>
                <a:ext uri="{FF2B5EF4-FFF2-40B4-BE49-F238E27FC236}">
                  <a16:creationId xmlns="" xmlns:a16="http://schemas.microsoft.com/office/drawing/2014/main" id="{A0D5649A-35A2-4F06-8B13-97C82E675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4" y="361638"/>
              <a:ext cx="154123" cy="4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endParaRPr lang="zh-CN" altLang="en-US" sz="10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3" name="文本框 58">
              <a:extLst>
                <a:ext uri="{FF2B5EF4-FFF2-40B4-BE49-F238E27FC236}">
                  <a16:creationId xmlns="" xmlns:a16="http://schemas.microsoft.com/office/drawing/2014/main" id="{EE3F4554-3FE7-4511-9F4F-9FE7A7468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44" y="2339"/>
              <a:ext cx="1863292" cy="623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pPr algn="ctr"/>
              <a:r>
                <a:rPr lang="zh-TW" altLang="en-US" sz="2400" b="1" dirty="0">
                  <a:solidFill>
                    <a:srgbClr val="0070C0"/>
                  </a:solidFill>
                  <a:latin typeface="Gungsuh" panose="02030600000101010101" pitchFamily="18" charset="-127"/>
                  <a:ea typeface="Gungsuh" panose="02030600000101010101" pitchFamily="18" charset="-127"/>
                  <a:sym typeface="微软雅黑" pitchFamily="34" charset="-122"/>
                </a:rPr>
                <a:t>情境感知</a:t>
              </a:r>
              <a:r>
                <a:rPr lang="en-US" altLang="zh-TW" sz="2400" b="1" dirty="0">
                  <a:solidFill>
                    <a:srgbClr val="0070C0"/>
                  </a:solidFill>
                  <a:latin typeface="Gungsuh" panose="02030600000101010101" pitchFamily="18" charset="-127"/>
                  <a:ea typeface="Gungsuh" panose="02030600000101010101" pitchFamily="18" charset="-127"/>
                  <a:sym typeface="微软雅黑" pitchFamily="34" charset="-122"/>
                </a:rPr>
                <a:t>:</a:t>
              </a:r>
            </a:p>
            <a:p>
              <a:endParaRPr lang="en-US" altLang="zh-TW" sz="1688" dirty="0">
                <a:solidFill>
                  <a:srgbClr val="000000"/>
                </a:solidFill>
                <a:latin typeface="Gungsuh" panose="02030600000101010101" pitchFamily="18" charset="-127"/>
                <a:ea typeface="Gungsuh" panose="02030600000101010101" pitchFamily="18" charset="-127"/>
                <a:sym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100" dirty="0">
                  <a:solidFill>
                    <a:srgbClr val="000000"/>
                  </a:solidFill>
                  <a:latin typeface="Gungsuh" panose="02030600000101010101" pitchFamily="18" charset="-127"/>
                  <a:ea typeface="Gungsuh" panose="02030600000101010101" pitchFamily="18" charset="-127"/>
                  <a:sym typeface="微软雅黑" pitchFamily="34" charset="-122"/>
                </a:rPr>
                <a:t>得到使用者地點與時間後，依使用者情境進行附近影城與時刻推薦和導航功能。</a:t>
              </a:r>
              <a:endParaRPr lang="en-US" altLang="zh-TW" sz="2100" dirty="0">
                <a:solidFill>
                  <a:srgbClr val="000000"/>
                </a:solidFill>
                <a:latin typeface="Gungsuh" panose="02030600000101010101" pitchFamily="18" charset="-127"/>
                <a:ea typeface="Gungsuh" panose="02030600000101010101" pitchFamily="18" charset="-127"/>
                <a:sym typeface="微软雅黑" pitchFamily="34" charset="-122"/>
              </a:endParaRPr>
            </a:p>
            <a:p>
              <a:endParaRPr lang="en-US" altLang="zh-TW" sz="1688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endParaRPr lang="zh-CN" altLang="en-US" sz="1688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4" name="组合 6">
            <a:extLst>
              <a:ext uri="{FF2B5EF4-FFF2-40B4-BE49-F238E27FC236}">
                <a16:creationId xmlns="" xmlns:a16="http://schemas.microsoft.com/office/drawing/2014/main" id="{2ADF2DFF-6429-4D7E-A6D9-38938037A61A}"/>
              </a:ext>
            </a:extLst>
          </p:cNvPr>
          <p:cNvGrpSpPr>
            <a:grpSpLocks/>
          </p:cNvGrpSpPr>
          <p:nvPr/>
        </p:nvGrpSpPr>
        <p:grpSpPr bwMode="auto">
          <a:xfrm>
            <a:off x="731557" y="1663529"/>
            <a:ext cx="350769" cy="423905"/>
            <a:chOff x="0" y="0"/>
            <a:chExt cx="665978" cy="744429"/>
          </a:xfrm>
        </p:grpSpPr>
        <p:sp>
          <p:nvSpPr>
            <p:cNvPr id="25" name="椭圆 62">
              <a:extLst>
                <a:ext uri="{FF2B5EF4-FFF2-40B4-BE49-F238E27FC236}">
                  <a16:creationId xmlns="" xmlns:a16="http://schemas.microsoft.com/office/drawing/2014/main" id="{27D5A9CE-261B-4214-BFCE-9A706D6A7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pPr algn="ctr"/>
              <a:endParaRPr lang="zh-CN" altLang="zh-CN" sz="106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6" name="文本框 89">
              <a:extLst>
                <a:ext uri="{FF2B5EF4-FFF2-40B4-BE49-F238E27FC236}">
                  <a16:creationId xmlns="" xmlns:a16="http://schemas.microsoft.com/office/drawing/2014/main" id="{8218911B-5D89-4BD9-BE0D-C87F2FEDC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78" y="12286"/>
              <a:ext cx="500456" cy="73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r>
                <a:rPr lang="en-US" sz="2109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 sz="844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27" name="圖片 26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EE17B15F-40C7-4645-9BDB-74C70076D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35" y="1238250"/>
            <a:ext cx="2476472" cy="4594442"/>
          </a:xfrm>
          <a:prstGeom prst="rect">
            <a:avLst/>
          </a:prstGeom>
        </p:spPr>
      </p:pic>
      <p:pic>
        <p:nvPicPr>
          <p:cNvPr id="28" name="圖片 27" descr="一張含有 文字, 地圖 的圖片&#10;&#10;自動產生的描述">
            <a:extLst>
              <a:ext uri="{FF2B5EF4-FFF2-40B4-BE49-F238E27FC236}">
                <a16:creationId xmlns="" xmlns:a16="http://schemas.microsoft.com/office/drawing/2014/main" id="{99E8C96F-BABC-411A-A058-E9E4933E9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05" y="1217220"/>
            <a:ext cx="2476472" cy="459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3EC4EA76-101D-4667-B0D0-CB45C6DD8C6A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" name="矩形 1"/>
          <p:cNvSpPr/>
          <p:nvPr/>
        </p:nvSpPr>
        <p:spPr>
          <a:xfrm>
            <a:off x="0" y="902643"/>
            <a:ext cx="175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3" name="椭圆 2"/>
          <p:cNvSpPr/>
          <p:nvPr/>
        </p:nvSpPr>
        <p:spPr>
          <a:xfrm>
            <a:off x="781549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C0C6B5F6-CF8B-4D2B-B161-7C3916005816}"/>
              </a:ext>
            </a:extLst>
          </p:cNvPr>
          <p:cNvSpPr txBox="1"/>
          <p:nvPr/>
        </p:nvSpPr>
        <p:spPr>
          <a:xfrm>
            <a:off x="1230549" y="1715762"/>
            <a:ext cx="1774483" cy="423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l" defTabSz="241093"/>
            <a:r>
              <a:rPr lang="zh-TW" altLang="en-US" sz="2400" b="1" dirty="0">
                <a:solidFill>
                  <a:srgbClr val="0070C0"/>
                </a:solidFill>
                <a:latin typeface="GungSuh"/>
                <a:ea typeface="GungSuh"/>
              </a:rPr>
              <a:t>個人化推薦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1628497F-6679-4CF6-8B28-BE7E472CF761}"/>
              </a:ext>
            </a:extLst>
          </p:cNvPr>
          <p:cNvSpPr txBox="1"/>
          <p:nvPr/>
        </p:nvSpPr>
        <p:spPr>
          <a:xfrm>
            <a:off x="658619" y="2719074"/>
            <a:ext cx="2633014" cy="2477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l" defTabSz="241093">
              <a:lnSpc>
                <a:spcPct val="150000"/>
              </a:lnSpc>
            </a:pPr>
            <a:r>
              <a:rPr lang="zh-TW" altLang="en-US" sz="2100" b="1" dirty="0">
                <a:latin typeface="GungSuh"/>
                <a:ea typeface="GungSuh"/>
              </a:rPr>
              <a:t>使用者有填寫喜好表單後點擊即將上映的電影推薦，我們會根據清單的喜好來推薦使用者電影類型</a:t>
            </a:r>
            <a:r>
              <a:rPr lang="zh-TW" altLang="en-US" sz="2100" dirty="0">
                <a:latin typeface="GungSuh"/>
                <a:ea typeface="GungSuh"/>
              </a:rPr>
              <a:t>。</a:t>
            </a:r>
          </a:p>
        </p:txBody>
      </p:sp>
      <p:pic>
        <p:nvPicPr>
          <p:cNvPr id="6" name="圖片 5" descr="一張含有 螢幕擷取畫面 的圖片&#10;&#10;描述是以非常高的可信度產生">
            <a:extLst>
              <a:ext uri="{FF2B5EF4-FFF2-40B4-BE49-F238E27FC236}">
                <a16:creationId xmlns="" xmlns:a16="http://schemas.microsoft.com/office/drawing/2014/main" id="{CEFE2A05-0E8C-4040-BD8A-3606CCADD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15" t="22952" r="1893" b="4669"/>
          <a:stretch/>
        </p:blipFill>
        <p:spPr>
          <a:xfrm>
            <a:off x="3778960" y="1693941"/>
            <a:ext cx="4720022" cy="3372889"/>
          </a:xfrm>
          <a:prstGeom prst="rect">
            <a:avLst/>
          </a:prstGeom>
        </p:spPr>
      </p:pic>
      <p:pic>
        <p:nvPicPr>
          <p:cNvPr id="12" name="圖片 11" descr="一張含有 螢幕擷取畫面 的圖片&#10;&#10;描述是以非常高的可信度產生">
            <a:extLst>
              <a:ext uri="{FF2B5EF4-FFF2-40B4-BE49-F238E27FC236}">
                <a16:creationId xmlns="" xmlns:a16="http://schemas.microsoft.com/office/drawing/2014/main" id="{A701FF77-B881-4778-B1D1-C372A225E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2" r="8484"/>
          <a:stretch/>
        </p:blipFill>
        <p:spPr>
          <a:xfrm>
            <a:off x="3182499" y="1927479"/>
            <a:ext cx="5808811" cy="3281683"/>
          </a:xfrm>
          <a:prstGeom prst="rect">
            <a:avLst/>
          </a:prstGeom>
        </p:spPr>
      </p:pic>
      <p:sp>
        <p:nvSpPr>
          <p:cNvPr id="13" name="任意多边形 48">
            <a:extLst>
              <a:ext uri="{FF2B5EF4-FFF2-40B4-BE49-F238E27FC236}">
                <a16:creationId xmlns="" xmlns:a16="http://schemas.microsoft.com/office/drawing/2014/main" id="{0C02EE06-28E1-4E19-B761-C6877A5B6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19" y="1760545"/>
            <a:ext cx="374685" cy="398710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F58D76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ctr"/>
            <a:endParaRPr lang="zh-CN" altLang="zh-CN" sz="106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" name="文本框 66">
            <a:extLst>
              <a:ext uri="{FF2B5EF4-FFF2-40B4-BE49-F238E27FC236}">
                <a16:creationId xmlns="" xmlns:a16="http://schemas.microsoft.com/office/drawing/2014/main" id="{D1EC5421-E42C-4035-AF03-641DF74D4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462" y="1782957"/>
            <a:ext cx="247799" cy="3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r>
              <a:rPr lang="en-US" sz="1898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sz="1898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2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D359E725-5EBB-4589-8260-3BEE968214A0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" name="矩形 1"/>
          <p:cNvSpPr/>
          <p:nvPr/>
        </p:nvSpPr>
        <p:spPr>
          <a:xfrm>
            <a:off x="0" y="902643"/>
            <a:ext cx="175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3" name="椭圆 2"/>
          <p:cNvSpPr/>
          <p:nvPr/>
        </p:nvSpPr>
        <p:spPr>
          <a:xfrm>
            <a:off x="781549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10" name="圖片 2" descr="一張含有 停車, 儀錶 的圖片&#10;&#10;描述是以非常高的可信度產生">
            <a:extLst>
              <a:ext uri="{FF2B5EF4-FFF2-40B4-BE49-F238E27FC236}">
                <a16:creationId xmlns="" xmlns:a16="http://schemas.microsoft.com/office/drawing/2014/main" id="{F75EBD82-4363-47C3-BBDE-91ED7A1E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84" y="1234373"/>
            <a:ext cx="2461438" cy="4418771"/>
          </a:xfrm>
          <a:prstGeom prst="rect">
            <a:avLst/>
          </a:prstGeom>
        </p:spPr>
      </p:pic>
      <p:pic>
        <p:nvPicPr>
          <p:cNvPr id="11" name="圖片 4" descr="一張含有 文字, 螢幕擷取畫面 的圖片&#10;&#10;描述是以高可信度產生">
            <a:extLst>
              <a:ext uri="{FF2B5EF4-FFF2-40B4-BE49-F238E27FC236}">
                <a16:creationId xmlns="" xmlns:a16="http://schemas.microsoft.com/office/drawing/2014/main" id="{99C1C856-3D26-435B-894B-F4649837C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32" y="1234373"/>
            <a:ext cx="2538630" cy="438824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2E4A0B1B-4330-4EAC-B748-C078BEEC4CD4}"/>
              </a:ext>
            </a:extLst>
          </p:cNvPr>
          <p:cNvSpPr txBox="1"/>
          <p:nvPr/>
        </p:nvSpPr>
        <p:spPr>
          <a:xfrm>
            <a:off x="1230549" y="1715762"/>
            <a:ext cx="1774483" cy="423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l" defTabSz="241093"/>
            <a:r>
              <a:rPr lang="zh-TW" altLang="en-US" sz="2400" b="1" dirty="0">
                <a:solidFill>
                  <a:srgbClr val="0070C0"/>
                </a:solidFill>
                <a:latin typeface="GungSuh"/>
                <a:ea typeface="GungSuh"/>
              </a:rPr>
              <a:t>個人化推薦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C4100FB5-208B-4BD1-A6A4-14BF9952501B}"/>
              </a:ext>
            </a:extLst>
          </p:cNvPr>
          <p:cNvSpPr txBox="1"/>
          <p:nvPr/>
        </p:nvSpPr>
        <p:spPr>
          <a:xfrm>
            <a:off x="834003" y="2940029"/>
            <a:ext cx="2633014" cy="2477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l" defTabSz="241093">
              <a:lnSpc>
                <a:spcPct val="150000"/>
              </a:lnSpc>
            </a:pPr>
            <a:r>
              <a:rPr lang="zh-TW" altLang="en-US" sz="2100" b="1" dirty="0">
                <a:latin typeface="GungSuh"/>
                <a:ea typeface="GungSuh"/>
              </a:rPr>
              <a:t>例如使用者有點擊即將上映的電影的紀錄，就會在那部電影即將上映時提前推播提醒使用者。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339DF53D-8ADE-4BF2-BA9B-72C5C0C2C949}"/>
              </a:ext>
            </a:extLst>
          </p:cNvPr>
          <p:cNvSpPr txBox="1"/>
          <p:nvPr/>
        </p:nvSpPr>
        <p:spPr>
          <a:xfrm>
            <a:off x="1457169" y="2356874"/>
            <a:ext cx="177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華康竹風體W4(P)" pitchFamily="66" charset="-120"/>
                <a:ea typeface="華康竹風體W4(P)" pitchFamily="66" charset="-120"/>
              </a:rPr>
              <a:t>推播訊息</a:t>
            </a:r>
          </a:p>
        </p:txBody>
      </p:sp>
      <p:sp>
        <p:nvSpPr>
          <p:cNvPr id="15" name="任意多边形 48">
            <a:extLst>
              <a:ext uri="{FF2B5EF4-FFF2-40B4-BE49-F238E27FC236}">
                <a16:creationId xmlns="" xmlns:a16="http://schemas.microsoft.com/office/drawing/2014/main" id="{C8002246-4C28-405D-BB3D-C0B00C7C9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03" y="1758036"/>
            <a:ext cx="374685" cy="398710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F58D76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ctr"/>
            <a:endParaRPr lang="zh-CN" altLang="zh-CN" sz="106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" name="文本框 66">
            <a:extLst>
              <a:ext uri="{FF2B5EF4-FFF2-40B4-BE49-F238E27FC236}">
                <a16:creationId xmlns="" xmlns:a16="http://schemas.microsoft.com/office/drawing/2014/main" id="{08607C6E-D334-4930-98B7-F857F7B4C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46" y="1780449"/>
            <a:ext cx="247799" cy="3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r>
              <a:rPr lang="en-US" sz="1898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sz="1898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64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F2EB8877-D59C-4AFC-9290-C6EA57BE48E8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" name="矩形 1"/>
          <p:cNvSpPr/>
          <p:nvPr/>
        </p:nvSpPr>
        <p:spPr>
          <a:xfrm>
            <a:off x="1" y="90264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22" name="椭圆 2">
            <a:extLst>
              <a:ext uri="{FF2B5EF4-FFF2-40B4-BE49-F238E27FC236}">
                <a16:creationId xmlns="" xmlns:a16="http://schemas.microsoft.com/office/drawing/2014/main" id="{5DECE3C7-B426-4A68-813B-A3E5C862D52E}"/>
              </a:ext>
            </a:extLst>
          </p:cNvPr>
          <p:cNvSpPr/>
          <p:nvPr/>
        </p:nvSpPr>
        <p:spPr>
          <a:xfrm>
            <a:off x="785478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3" name="文本框 131">
            <a:extLst>
              <a:ext uri="{FF2B5EF4-FFF2-40B4-BE49-F238E27FC236}">
                <a16:creationId xmlns="" xmlns:a16="http://schemas.microsoft.com/office/drawing/2014/main" id="{F24BB8D8-2A2C-498B-AD72-80DBD8CB8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738" y="1701477"/>
            <a:ext cx="20819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r>
              <a:rPr lang="en-US" altLang="zh-TW" sz="2400" b="1" dirty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  <a:sym typeface="微软雅黑" pitchFamily="34" charset="-122"/>
              </a:rPr>
              <a:t>Chatbot</a:t>
            </a:r>
            <a:endParaRPr lang="zh-CN" altLang="en-US" sz="2400" b="1" dirty="0">
              <a:solidFill>
                <a:srgbClr val="0070C0"/>
              </a:solidFill>
              <a:latin typeface="Gungsuh" panose="02030600000101010101" pitchFamily="18" charset="-127"/>
              <a:ea typeface="Gungsuh" panose="02030600000101010101" pitchFamily="18" charset="-127"/>
              <a:sym typeface="微软雅黑" pitchFamily="34" charset="-122"/>
            </a:endParaRPr>
          </a:p>
        </p:txBody>
      </p:sp>
      <p:grpSp>
        <p:nvGrpSpPr>
          <p:cNvPr id="10" name="组合 8">
            <a:extLst>
              <a:ext uri="{FF2B5EF4-FFF2-40B4-BE49-F238E27FC236}">
                <a16:creationId xmlns="" xmlns:a16="http://schemas.microsoft.com/office/drawing/2014/main" id="{12DFB24E-E6E9-4689-A718-A6D33D1255F8}"/>
              </a:ext>
            </a:extLst>
          </p:cNvPr>
          <p:cNvGrpSpPr>
            <a:grpSpLocks/>
          </p:cNvGrpSpPr>
          <p:nvPr/>
        </p:nvGrpSpPr>
        <p:grpSpPr bwMode="auto">
          <a:xfrm>
            <a:off x="658314" y="1736436"/>
            <a:ext cx="351379" cy="421438"/>
            <a:chOff x="-579" y="0"/>
            <a:chExt cx="667136" cy="799749"/>
          </a:xfrm>
        </p:grpSpPr>
        <p:sp>
          <p:nvSpPr>
            <p:cNvPr id="11" name="椭圆 61">
              <a:extLst>
                <a:ext uri="{FF2B5EF4-FFF2-40B4-BE49-F238E27FC236}">
                  <a16:creationId xmlns="" xmlns:a16="http://schemas.microsoft.com/office/drawing/2014/main" id="{030A21C2-5B98-46FC-AC1C-7972D673F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FFD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pPr algn="ctr"/>
              <a:endParaRPr lang="zh-CN" altLang="zh-CN" sz="106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2" name="文本框 91">
              <a:extLst>
                <a:ext uri="{FF2B5EF4-FFF2-40B4-BE49-F238E27FC236}">
                  <a16:creationId xmlns="" xmlns:a16="http://schemas.microsoft.com/office/drawing/2014/main" id="{42A9BDC0-900E-4559-A865-745F0CF51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9" y="8595"/>
              <a:ext cx="667136" cy="791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r>
                <a:rPr lang="en-US" sz="2109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 sz="844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6" name="圖片 5" descr="一張含有 螢幕擷取畫面 的圖片&#10;&#10;描述是以非常高的可信度產生">
            <a:extLst>
              <a:ext uri="{FF2B5EF4-FFF2-40B4-BE49-F238E27FC236}">
                <a16:creationId xmlns="" xmlns:a16="http://schemas.microsoft.com/office/drawing/2014/main" id="{4F39BBFE-CC0B-49EA-8C3A-36A4E0C49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5" b="7389"/>
          <a:stretch/>
        </p:blipFill>
        <p:spPr>
          <a:xfrm>
            <a:off x="2972542" y="636151"/>
            <a:ext cx="2880361" cy="531529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56571CCD-B520-4359-914A-C03B0CAF6B34}"/>
              </a:ext>
            </a:extLst>
          </p:cNvPr>
          <p:cNvSpPr txBox="1"/>
          <p:nvPr/>
        </p:nvSpPr>
        <p:spPr>
          <a:xfrm>
            <a:off x="133746" y="2227310"/>
            <a:ext cx="2880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左圖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@</a:t>
            </a:r>
            <a:r>
              <a:rPr lang="zh-TW" altLang="en-US" dirty="0"/>
              <a:t> 尋找未上映的電影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右圖</a:t>
            </a:r>
            <a:r>
              <a:rPr lang="en-US" altLang="zh-TW" dirty="0"/>
              <a:t>:#</a:t>
            </a:r>
            <a:r>
              <a:rPr lang="zh-TW" altLang="en-US" dirty="0"/>
              <a:t>尋找已上映的電影</a:t>
            </a:r>
          </a:p>
        </p:txBody>
      </p:sp>
      <p:pic>
        <p:nvPicPr>
          <p:cNvPr id="17" name="圖片 16" descr="一張含有 螢幕擷取畫面 的圖片&#10;&#10;描述是以非常高的可信度產生">
            <a:extLst>
              <a:ext uri="{FF2B5EF4-FFF2-40B4-BE49-F238E27FC236}">
                <a16:creationId xmlns="" xmlns:a16="http://schemas.microsoft.com/office/drawing/2014/main" id="{B324C851-EE58-4C12-BDA9-44B5C876A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0" b="6061"/>
          <a:stretch/>
        </p:blipFill>
        <p:spPr>
          <a:xfrm>
            <a:off x="5890924" y="631443"/>
            <a:ext cx="2467598" cy="531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2550" y="2670309"/>
            <a:ext cx="3238901" cy="89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4500" b="1" dirty="0">
                <a:latin typeface="華康秀風體W3(P)" pitchFamily="66" charset="-120"/>
                <a:ea typeface="華康秀風體W3(P)" pitchFamily="66" charset="-120"/>
              </a:rPr>
              <a:t>未來的展望</a:t>
            </a:r>
            <a:endParaRPr lang="zh-CN" altLang="en-US" sz="450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F5B98A9-0641-407F-A8CE-707D1D3C0359}"/>
              </a:ext>
            </a:extLst>
          </p:cNvPr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1978603039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9C6332B-7840-43A6-9523-42311EC0AB4C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/>
        </p:blipFill>
        <p:spPr>
          <a:xfrm>
            <a:off x="2886579" y="1879599"/>
            <a:ext cx="3440691" cy="3196974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3062288" y="1919288"/>
            <a:ext cx="3019425" cy="3019425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9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未來</a:t>
            </a:r>
            <a:endParaRPr lang="zh-CN" altLang="en-US" sz="49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4626" y="24284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幫助商家分析數據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3066" y="2860792"/>
            <a:ext cx="2209222" cy="141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35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使用者越多，資料量就會增加，我們可以對大數據做分析，提供給商家上映這地區就多使用者觀看的電影類型。</a:t>
            </a:r>
            <a:endParaRPr lang="zh-CN" altLang="en-US" sz="135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34587" y="24295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延伸發展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198050" y="2798908"/>
            <a:ext cx="2209222" cy="114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35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我們的系統可以不僅運用在電影推薦上他也可以使用在各個方面，例如手機推薦，相機推薦。</a:t>
            </a:r>
            <a:endParaRPr lang="zh-CN" altLang="en-US" sz="135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A312E8E0-B45A-43B6-A4CA-3820553CB712}"/>
              </a:ext>
            </a:extLst>
          </p:cNvPr>
          <p:cNvSpPr/>
          <p:nvPr/>
        </p:nvSpPr>
        <p:spPr>
          <a:xfrm>
            <a:off x="292604" y="902642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未來的展望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40" name="椭圆 2">
            <a:extLst>
              <a:ext uri="{FF2B5EF4-FFF2-40B4-BE49-F238E27FC236}">
                <a16:creationId xmlns="" xmlns:a16="http://schemas.microsoft.com/office/drawing/2014/main" id="{26DB64E1-4B08-4716-AAD5-25C7CECB4EC8}"/>
              </a:ext>
            </a:extLst>
          </p:cNvPr>
          <p:cNvSpPr/>
          <p:nvPr/>
        </p:nvSpPr>
        <p:spPr>
          <a:xfrm>
            <a:off x="1239333" y="988973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E75C97C0-8996-4B39-907B-390D4848AB16}"/>
              </a:ext>
            </a:extLst>
          </p:cNvPr>
          <p:cNvSpPr txBox="1"/>
          <p:nvPr/>
        </p:nvSpPr>
        <p:spPr>
          <a:xfrm>
            <a:off x="6356436" y="239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959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21367" y="2627558"/>
            <a:ext cx="6501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/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86877" y="2670309"/>
            <a:ext cx="4939772" cy="89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4500" b="1" dirty="0">
                <a:latin typeface="華康秀風體W3(P)" pitchFamily="66" charset="-120"/>
                <a:ea typeface="華康秀風體W3(P)" pitchFamily="66" charset="-120"/>
              </a:rPr>
              <a:t>動機與目的</a:t>
            </a:r>
            <a:endParaRPr lang="zh-CN" altLang="en-US" sz="450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文字方塊 4"/>
          <p:cNvSpPr txBox="1"/>
          <p:nvPr/>
        </p:nvSpPr>
        <p:spPr>
          <a:xfrm>
            <a:off x="8869680" y="5723751"/>
            <a:ext cx="274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2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831360840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9359" y="1518685"/>
            <a:ext cx="2235202" cy="1257302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20" name="20180514222734_55.jpg" descr="20180514222734_5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888" y="3123873"/>
            <a:ext cx="1518143" cy="220282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21" name="5a02a9cfb9eb0.jpg" descr="5a02a9cfb9eb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8160" y="1166860"/>
            <a:ext cx="1657266" cy="1960952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22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9179" y="3390212"/>
            <a:ext cx="2225678" cy="167014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3" name="你       喜歡…"/>
          <p:cNvSpPr txBox="1">
            <a:spLocks noGrp="1"/>
          </p:cNvSpPr>
          <p:nvPr>
            <p:ph type="title" idx="4294967295"/>
          </p:nvPr>
        </p:nvSpPr>
        <p:spPr>
          <a:xfrm>
            <a:off x="0" y="2474913"/>
            <a:ext cx="5391150" cy="2393950"/>
          </a:xfrm>
          <a:prstGeom prst="rect">
            <a:avLst/>
          </a:prstGeom>
        </p:spPr>
        <p:txBody>
          <a:bodyPr lIns="38100" tIns="38100" rIns="38100" bIns="38100" anchor="t">
            <a:normAutofit/>
          </a:bodyPr>
          <a:lstStyle/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/>
              <a:t>你 </a:t>
            </a:r>
            <a:r>
              <a:rPr lang="zh-TW" altLang="en-US" dirty="0"/>
              <a:t>      </a:t>
            </a:r>
            <a:r>
              <a:rPr dirty="0" err="1"/>
              <a:t>喜歡</a:t>
            </a:r>
            <a:endParaRPr dirty="0"/>
          </a:p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endParaRPr dirty="0"/>
          </a:p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 err="1"/>
              <a:t>看電影嗎</a:t>
            </a:r>
            <a:r>
              <a:rPr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9796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想看電影卻又總是踩雷？"/>
          <p:cNvSpPr txBox="1">
            <a:spLocks noGrp="1"/>
          </p:cNvSpPr>
          <p:nvPr>
            <p:ph type="title" idx="4294967295"/>
          </p:nvPr>
        </p:nvSpPr>
        <p:spPr>
          <a:xfrm>
            <a:off x="0" y="801688"/>
            <a:ext cx="8743950" cy="2676525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algn="ctr" defTabSz="457200">
              <a:lnSpc>
                <a:spcPct val="10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想看電影卻又總是踩雷？</a:t>
            </a:r>
          </a:p>
        </p:txBody>
      </p:sp>
      <p:pic>
        <p:nvPicPr>
          <p:cNvPr id="12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035" y="2688456"/>
            <a:ext cx="2676526" cy="267652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2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8049" y="2720109"/>
            <a:ext cx="4102317" cy="2613220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28686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於是我們開啟了GOOGLE"/>
          <p:cNvSpPr txBox="1">
            <a:spLocks noGrp="1"/>
          </p:cNvSpPr>
          <p:nvPr>
            <p:ph type="title" idx="4294967295"/>
          </p:nvPr>
        </p:nvSpPr>
        <p:spPr>
          <a:xfrm>
            <a:off x="1106487" y="921616"/>
            <a:ext cx="6931025" cy="1720850"/>
          </a:xfrm>
          <a:prstGeom prst="rect">
            <a:avLst/>
          </a:prstGeom>
        </p:spPr>
        <p:txBody>
          <a:bodyPr lIns="38100" tIns="38100" rIns="38100" bIns="38100">
            <a:normAutofit fontScale="90000"/>
          </a:bodyPr>
          <a:lstStyle/>
          <a:p>
            <a:pPr algn="ctr" defTabSz="342900">
              <a:lnSpc>
                <a:spcPct val="10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endParaRPr dirty="0"/>
          </a:p>
          <a:p>
            <a:pPr algn="ctr" defTabSz="342900">
              <a:lnSpc>
                <a:spcPct val="10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 err="1"/>
              <a:t>於是我們開啟了GOOGLE</a:t>
            </a:r>
            <a:endParaRPr dirty="0"/>
          </a:p>
        </p:txBody>
      </p:sp>
      <p:pic>
        <p:nvPicPr>
          <p:cNvPr id="13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8889" y="2938806"/>
            <a:ext cx="4037088" cy="26695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628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傳統網頁搜尋的缺點"/>
          <p:cNvSpPr txBox="1"/>
          <p:nvPr/>
        </p:nvSpPr>
        <p:spPr>
          <a:xfrm>
            <a:off x="2674273" y="1117124"/>
            <a:ext cx="4405053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/>
              <a:t>傳統網頁搜尋的缺點</a:t>
            </a:r>
          </a:p>
        </p:txBody>
      </p:sp>
      <p:pic>
        <p:nvPicPr>
          <p:cNvPr id="133" name="螢幕快照 2018-12-07 上午12.03.48.png" descr="螢幕快照 2018-12-07 上午12.03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2213" y="1945040"/>
            <a:ext cx="4829176" cy="328405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34" name="不易下達適合的關鍵字"/>
          <p:cNvSpPr txBox="1"/>
          <p:nvPr/>
        </p:nvSpPr>
        <p:spPr>
          <a:xfrm>
            <a:off x="2914725" y="5314060"/>
            <a:ext cx="3924152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4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000"/>
              <a:t>不易下達適合的關鍵字</a:t>
            </a:r>
          </a:p>
        </p:txBody>
      </p:sp>
    </p:spTree>
    <p:extLst>
      <p:ext uri="{BB962C8B-B14F-4D97-AF65-F5344CB8AC3E}">
        <p14:creationId xmlns:p14="http://schemas.microsoft.com/office/powerpoint/2010/main" val="332135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螢幕快照 2018-12-07 上午12.06.48.png" descr="螢幕快照 2018-12-07 上午12.06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754" y="1351743"/>
            <a:ext cx="5143450" cy="323546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37" name="螢幕快照 2018-12-07 上午12.08.01.png" descr="螢幕快照 2018-12-07 上午12.08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5193" y="1352481"/>
            <a:ext cx="4047103" cy="323404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38" name="而且總是無法統整複雜又大量的網頁資訊"/>
          <p:cNvSpPr txBox="1"/>
          <p:nvPr/>
        </p:nvSpPr>
        <p:spPr>
          <a:xfrm>
            <a:off x="275623" y="4961556"/>
            <a:ext cx="8733161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 dirty="0" err="1"/>
              <a:t>而且總是無法統整複雜又大量的網頁資訊</a:t>
            </a:r>
            <a:endParaRPr sz="3750" dirty="0"/>
          </a:p>
        </p:txBody>
      </p:sp>
    </p:spTree>
    <p:extLst>
      <p:ext uri="{BB962C8B-B14F-4D97-AF65-F5344CB8AC3E}">
        <p14:creationId xmlns:p14="http://schemas.microsoft.com/office/powerpoint/2010/main" val="390208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因為工作太忙…"/>
          <p:cNvSpPr txBox="1">
            <a:spLocks noGrp="1"/>
          </p:cNvSpPr>
          <p:nvPr>
            <p:ph type="title" idx="4294967295"/>
          </p:nvPr>
        </p:nvSpPr>
        <p:spPr>
          <a:xfrm>
            <a:off x="2194560" y="1220625"/>
            <a:ext cx="5710844" cy="2393950"/>
          </a:xfrm>
          <a:prstGeom prst="rect">
            <a:avLst/>
          </a:prstGeom>
        </p:spPr>
        <p:txBody>
          <a:bodyPr lIns="38100" tIns="38100" rIns="38100" bIns="38100" anchor="t">
            <a:normAutofit fontScale="90000"/>
          </a:bodyPr>
          <a:lstStyle/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 err="1"/>
              <a:t>因為工作太忙</a:t>
            </a:r>
            <a:endParaRPr dirty="0"/>
          </a:p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endParaRPr dirty="0"/>
          </a:p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 err="1"/>
              <a:t>錯過了電影上映</a:t>
            </a:r>
            <a:r>
              <a:rPr dirty="0"/>
              <a:t>？</a:t>
            </a:r>
          </a:p>
        </p:txBody>
      </p:sp>
      <p:pic>
        <p:nvPicPr>
          <p:cNvPr id="14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5354" y="3614575"/>
            <a:ext cx="3533292" cy="2355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34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6FDDCAB733148D6682ABC3D92792D80B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843</TotalTime>
  <Words>490</Words>
  <Application>Microsoft Macintosh PowerPoint</Application>
  <PresentationFormat>全屏显示(4:3)</PresentationFormat>
  <Paragraphs>140</Paragraphs>
  <Slides>28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6FDDCAB733148D6682ABC3D92792D80B</vt:lpstr>
      <vt:lpstr>PowerPoint 演示文稿</vt:lpstr>
      <vt:lpstr>PowerPoint 演示文稿</vt:lpstr>
      <vt:lpstr>PowerPoint 演示文稿</vt:lpstr>
      <vt:lpstr>你       喜歡  看電影嗎？</vt:lpstr>
      <vt:lpstr>想看電影卻又總是踩雷？</vt:lpstr>
      <vt:lpstr> 於是我們開啟了GOOGLE</vt:lpstr>
      <vt:lpstr>PowerPoint 演示文稿</vt:lpstr>
      <vt:lpstr>PowerPoint 演示文稿</vt:lpstr>
      <vt:lpstr>因為工作太忙  錯過了電影上映？</vt:lpstr>
      <vt:lpstr>電影APP太多  但卻沒有一家真正了解  你的需求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apple</cp:lastModifiedBy>
  <cp:revision>122</cp:revision>
  <dcterms:created xsi:type="dcterms:W3CDTF">2015-08-18T02:51:41Z</dcterms:created>
  <dcterms:modified xsi:type="dcterms:W3CDTF">2019-03-15T12:09:51Z</dcterms:modified>
  <cp:category/>
</cp:coreProperties>
</file>